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0"/>
  </p:notesMasterIdLst>
  <p:sldIdLst>
    <p:sldId id="256" r:id="rId2"/>
    <p:sldId id="257" r:id="rId3"/>
    <p:sldId id="262" r:id="rId4"/>
    <p:sldId id="327" r:id="rId5"/>
    <p:sldId id="264" r:id="rId6"/>
    <p:sldId id="265" r:id="rId7"/>
    <p:sldId id="301" r:id="rId8"/>
    <p:sldId id="266" r:id="rId9"/>
    <p:sldId id="267" r:id="rId10"/>
    <p:sldId id="268" r:id="rId11"/>
    <p:sldId id="302" r:id="rId12"/>
    <p:sldId id="300" r:id="rId13"/>
    <p:sldId id="299" r:id="rId14"/>
    <p:sldId id="269" r:id="rId15"/>
    <p:sldId id="303" r:id="rId16"/>
    <p:sldId id="270" r:id="rId17"/>
    <p:sldId id="271" r:id="rId18"/>
    <p:sldId id="263" r:id="rId19"/>
    <p:sldId id="306" r:id="rId20"/>
    <p:sldId id="328" r:id="rId21"/>
    <p:sldId id="305" r:id="rId22"/>
    <p:sldId id="304" r:id="rId23"/>
    <p:sldId id="314" r:id="rId24"/>
    <p:sldId id="260" r:id="rId25"/>
    <p:sldId id="261" r:id="rId26"/>
    <p:sldId id="325" r:id="rId27"/>
    <p:sldId id="307" r:id="rId28"/>
    <p:sldId id="326" r:id="rId29"/>
    <p:sldId id="315" r:id="rId30"/>
    <p:sldId id="321" r:id="rId31"/>
    <p:sldId id="316" r:id="rId32"/>
    <p:sldId id="308" r:id="rId33"/>
    <p:sldId id="313" r:id="rId34"/>
    <p:sldId id="309" r:id="rId35"/>
    <p:sldId id="310" r:id="rId36"/>
    <p:sldId id="323" r:id="rId37"/>
    <p:sldId id="311" r:id="rId38"/>
    <p:sldId id="319" r:id="rId39"/>
    <p:sldId id="317" r:id="rId40"/>
    <p:sldId id="320" r:id="rId41"/>
    <p:sldId id="312" r:id="rId42"/>
    <p:sldId id="318" r:id="rId43"/>
    <p:sldId id="329" r:id="rId44"/>
    <p:sldId id="330" r:id="rId45"/>
    <p:sldId id="258" r:id="rId46"/>
    <p:sldId id="324" r:id="rId47"/>
    <p:sldId id="322" r:id="rId48"/>
    <p:sldId id="259" r:id="rId4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74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E888FF-BF69-4AB8-936C-9212928314F7}" type="datetimeFigureOut">
              <a:rPr lang="es-ES" smtClean="0"/>
              <a:t>02/04/2014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429C61-C158-4469-BA9F-1A0F6BCC30BF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4255A-265A-4EAF-BCB1-F7CB09DE6453}" type="datetimeFigureOut">
              <a:rPr lang="es-ES" smtClean="0"/>
              <a:pPr/>
              <a:t>02/04/2014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EDBFA-D186-44FF-9D44-AB0196974153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0" name="9 Rectángulo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4255A-265A-4EAF-BCB1-F7CB09DE6453}" type="datetimeFigureOut">
              <a:rPr lang="es-ES" smtClean="0"/>
              <a:pPr/>
              <a:t>02/04/2014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EDBFA-D186-44FF-9D44-AB019697415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4255A-265A-4EAF-BCB1-F7CB09DE6453}" type="datetimeFigureOut">
              <a:rPr lang="es-ES" smtClean="0"/>
              <a:pPr/>
              <a:t>02/04/2014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EDBFA-D186-44FF-9D44-AB019697415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4255A-265A-4EAF-BCB1-F7CB09DE6453}" type="datetimeFigureOut">
              <a:rPr lang="es-ES" smtClean="0"/>
              <a:pPr/>
              <a:t>02/04/2014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EDBFA-D186-44FF-9D44-AB019697415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4255A-265A-4EAF-BCB1-F7CB09DE6453}" type="datetimeFigureOut">
              <a:rPr lang="es-ES" smtClean="0"/>
              <a:pPr/>
              <a:t>02/04/2014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EDBFA-D186-44FF-9D44-AB019697415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4255A-265A-4EAF-BCB1-F7CB09DE6453}" type="datetimeFigureOut">
              <a:rPr lang="es-ES" smtClean="0"/>
              <a:pPr/>
              <a:t>02/04/2014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EDBFA-D186-44FF-9D44-AB019697415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4255A-265A-4EAF-BCB1-F7CB09DE6453}" type="datetimeFigureOut">
              <a:rPr lang="es-ES" smtClean="0"/>
              <a:pPr/>
              <a:t>02/04/2014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EDBFA-D186-44FF-9D44-AB019697415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4255A-265A-4EAF-BCB1-F7CB09DE6453}" type="datetimeFigureOut">
              <a:rPr lang="es-ES" smtClean="0"/>
              <a:pPr/>
              <a:t>02/04/2014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EDBFA-D186-44FF-9D44-AB019697415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4255A-265A-4EAF-BCB1-F7CB09DE6453}" type="datetimeFigureOut">
              <a:rPr lang="es-ES" smtClean="0"/>
              <a:pPr/>
              <a:t>02/04/2014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EDBFA-D186-44FF-9D44-AB019697415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4255A-265A-4EAF-BCB1-F7CB09DE6453}" type="datetimeFigureOut">
              <a:rPr lang="es-ES" smtClean="0"/>
              <a:pPr/>
              <a:t>02/04/2014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EDBFA-D186-44FF-9D44-AB0196974153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2" name="11 Rectángulo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5574255A-265A-4EAF-BCB1-F7CB09DE6453}" type="datetimeFigureOut">
              <a:rPr lang="es-ES" smtClean="0"/>
              <a:pPr/>
              <a:t>02/04/2014</a:t>
            </a:fld>
            <a:endParaRPr lang="es-ES"/>
          </a:p>
        </p:txBody>
      </p:sp>
      <p:sp>
        <p:nvSpPr>
          <p:cNvPr id="11" name="10 Rectángulo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45CEDBFA-D186-44FF-9D44-AB019697415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6 Rectángulo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574255A-265A-4EAF-BCB1-F7CB09DE6453}" type="datetimeFigureOut">
              <a:rPr lang="es-ES" smtClean="0"/>
              <a:pPr/>
              <a:t>02/04/2014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45CEDBFA-D186-44FF-9D44-AB019697415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onathan\Desktop\the%20brich.wmv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onathan\Desktop\birds%20cool.wmv" TargetMode="Externa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3140968"/>
            <a:ext cx="8077200" cy="1673352"/>
          </a:xfrm>
        </p:spPr>
        <p:txBody>
          <a:bodyPr>
            <a:normAutofit/>
          </a:bodyPr>
          <a:lstStyle/>
          <a:p>
            <a:pPr algn="r"/>
            <a:r>
              <a:rPr lang="es-GT" sz="2800" i="1" dirty="0" smtClean="0">
                <a:solidFill>
                  <a:srgbClr val="FFFF00"/>
                </a:solidFill>
              </a:rPr>
              <a:t>Mecanismos encefálicos del </a:t>
            </a:r>
            <a:br>
              <a:rPr lang="es-GT" sz="2800" i="1" dirty="0" smtClean="0">
                <a:solidFill>
                  <a:srgbClr val="FFFF00"/>
                </a:solidFill>
              </a:rPr>
            </a:br>
            <a:r>
              <a:rPr lang="es-GT" sz="2800" i="1" dirty="0" smtClean="0">
                <a:solidFill>
                  <a:srgbClr val="FFFF00"/>
                </a:solidFill>
              </a:rPr>
              <a:t>comportamiento y motivación: </a:t>
            </a:r>
            <a:br>
              <a:rPr lang="es-GT" sz="2800" i="1" dirty="0" smtClean="0">
                <a:solidFill>
                  <a:srgbClr val="FFFF00"/>
                </a:solidFill>
              </a:rPr>
            </a:br>
            <a:r>
              <a:rPr lang="es-GT" sz="2800" i="1" u="sng" dirty="0" smtClean="0">
                <a:solidFill>
                  <a:srgbClr val="00B0F0"/>
                </a:solidFill>
              </a:rPr>
              <a:t>Sistema Límbico e Hipotálamo</a:t>
            </a:r>
            <a:endParaRPr lang="es-ES" sz="2800" i="1" u="sng" dirty="0">
              <a:solidFill>
                <a:srgbClr val="00B0F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899592" y="5157192"/>
            <a:ext cx="8077200" cy="1499616"/>
          </a:xfrm>
        </p:spPr>
        <p:txBody>
          <a:bodyPr/>
          <a:lstStyle/>
          <a:p>
            <a:pPr algn="r"/>
            <a:r>
              <a:rPr lang="es-GT" i="1" dirty="0" smtClean="0"/>
              <a:t>Dr. Johnnathan Emanuel Molina</a:t>
            </a:r>
          </a:p>
          <a:p>
            <a:pPr algn="r"/>
            <a:r>
              <a:rPr lang="es-GT" i="1" dirty="0" smtClean="0"/>
              <a:t>Médico y Cirujano</a:t>
            </a:r>
          </a:p>
          <a:p>
            <a:pPr algn="r"/>
            <a:r>
              <a:rPr lang="es-GT" i="1" dirty="0" smtClean="0"/>
              <a:t>Fisiología Médica</a:t>
            </a:r>
          </a:p>
          <a:p>
            <a:pPr algn="r"/>
            <a:endParaRPr lang="es-ES" i="1" dirty="0"/>
          </a:p>
        </p:txBody>
      </p:sp>
      <p:pic>
        <p:nvPicPr>
          <p:cNvPr id="8194" name="Picture 2" descr="http://paulthetall.com/wp-content/uploads/2013/06/monster-inc-screenshot-1.jpg"/>
          <p:cNvPicPr>
            <a:picLocks noChangeAspect="1" noChangeArrowheads="1"/>
          </p:cNvPicPr>
          <p:nvPr/>
        </p:nvPicPr>
        <p:blipFill>
          <a:blip r:embed="rId2" cstate="print"/>
          <a:srcRect l="28009" r="19084"/>
          <a:stretch>
            <a:fillRect/>
          </a:stretch>
        </p:blipFill>
        <p:spPr bwMode="auto">
          <a:xfrm>
            <a:off x="0" y="0"/>
            <a:ext cx="2915816" cy="5085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600" dirty="0" smtClean="0"/>
              <a:t>Área Reticular </a:t>
            </a:r>
            <a:r>
              <a:rPr lang="es-GT" sz="2600" u="sng" dirty="0" smtClean="0"/>
              <a:t>Inhibidora</a:t>
            </a:r>
            <a:r>
              <a:rPr lang="es-GT" sz="2600" dirty="0" smtClean="0"/>
              <a:t>, ARI (Bulbo Raquídeo)</a:t>
            </a:r>
            <a:endParaRPr lang="es-ES" sz="2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1509793"/>
          </a:xfrm>
        </p:spPr>
        <p:txBody>
          <a:bodyPr>
            <a:normAutofit/>
          </a:bodyPr>
          <a:lstStyle/>
          <a:p>
            <a:pPr algn="just"/>
            <a:endParaRPr lang="es-ES" sz="2000" dirty="0" smtClean="0"/>
          </a:p>
          <a:p>
            <a:pPr algn="just"/>
            <a:r>
              <a:rPr lang="es-ES" sz="2000" dirty="0" smtClean="0"/>
              <a:t>Posición </a:t>
            </a:r>
            <a:r>
              <a:rPr lang="es-ES" sz="2000" dirty="0" smtClean="0"/>
              <a:t>medial y ventral en el bulbo raquídeo</a:t>
            </a:r>
            <a:r>
              <a:rPr lang="es-ES" sz="2000" dirty="0" smtClean="0"/>
              <a:t>.</a:t>
            </a:r>
          </a:p>
          <a:p>
            <a:pPr algn="just"/>
            <a:r>
              <a:rPr lang="es-ES" sz="2000" dirty="0" smtClean="0"/>
              <a:t>Inhibe al ARE </a:t>
            </a:r>
            <a:r>
              <a:rPr lang="es-ES" sz="2000" dirty="0" err="1" smtClean="0"/>
              <a:t>pontina</a:t>
            </a:r>
            <a:r>
              <a:rPr lang="es-ES" sz="2000" dirty="0" smtClean="0"/>
              <a:t> </a:t>
            </a:r>
            <a:r>
              <a:rPr lang="es-ES" sz="2000" dirty="0" smtClean="0"/>
              <a:t>lo que disminuye la actividad cerebral y tono muscular.</a:t>
            </a:r>
          </a:p>
          <a:p>
            <a:pPr algn="just"/>
            <a:endParaRPr lang="es-ES" sz="2000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t="40488"/>
          <a:stretch>
            <a:fillRect/>
          </a:stretch>
        </p:blipFill>
        <p:spPr bwMode="auto">
          <a:xfrm>
            <a:off x="611560" y="3068960"/>
            <a:ext cx="3888432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4 Elipse"/>
          <p:cNvSpPr/>
          <p:nvPr/>
        </p:nvSpPr>
        <p:spPr>
          <a:xfrm>
            <a:off x="2987824" y="5013176"/>
            <a:ext cx="1800200" cy="648072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Rectángulo"/>
          <p:cNvSpPr/>
          <p:nvPr/>
        </p:nvSpPr>
        <p:spPr>
          <a:xfrm>
            <a:off x="4824536" y="3933056"/>
            <a:ext cx="3995936" cy="1200329"/>
          </a:xfrm>
          <a:prstGeom prst="rect">
            <a:avLst/>
          </a:prstGeom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Excita a </a:t>
            </a:r>
            <a:r>
              <a:rPr lang="es-ES" dirty="0" smtClean="0"/>
              <a:t>las neuronas </a:t>
            </a:r>
            <a:r>
              <a:rPr lang="es-ES" dirty="0" err="1" smtClean="0"/>
              <a:t>serotoninérgicas</a:t>
            </a:r>
            <a:r>
              <a:rPr lang="es-ES" dirty="0" smtClean="0"/>
              <a:t>; que </a:t>
            </a:r>
            <a:r>
              <a:rPr lang="es-ES" dirty="0" smtClean="0"/>
              <a:t>liberan a la </a:t>
            </a:r>
            <a:r>
              <a:rPr lang="es-ES" dirty="0" err="1" smtClean="0"/>
              <a:t>neurohormona</a:t>
            </a:r>
            <a:r>
              <a:rPr lang="es-ES" dirty="0" smtClean="0"/>
              <a:t> </a:t>
            </a:r>
            <a:r>
              <a:rPr lang="es-ES" b="1" i="1" u="sng" dirty="0" smtClean="0"/>
              <a:t>Serotonina</a:t>
            </a:r>
            <a:r>
              <a:rPr lang="es-ES" dirty="0" smtClean="0"/>
              <a:t>(Inhibidora) </a:t>
            </a:r>
            <a:r>
              <a:rPr lang="es-ES" dirty="0" smtClean="0"/>
              <a:t>en puntos cruciales del encéfalo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5229200"/>
            <a:ext cx="8229600" cy="1252728"/>
          </a:xfrm>
        </p:spPr>
        <p:txBody>
          <a:bodyPr>
            <a:normAutofit/>
          </a:bodyPr>
          <a:lstStyle/>
          <a:p>
            <a:pPr algn="r"/>
            <a:r>
              <a:rPr lang="es-GT" sz="2800" i="1" dirty="0" smtClean="0"/>
              <a:t>Estimulación </a:t>
            </a:r>
            <a:r>
              <a:rPr lang="es-GT" sz="2800" i="1" dirty="0" err="1" smtClean="0"/>
              <a:t>Neurohormonal</a:t>
            </a:r>
            <a:r>
              <a:rPr lang="es-GT" sz="2800" i="1" dirty="0" smtClean="0"/>
              <a:t>…</a:t>
            </a:r>
            <a:endParaRPr lang="es-ES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400" i="1" dirty="0" smtClean="0"/>
              <a:t>Control </a:t>
            </a:r>
            <a:r>
              <a:rPr lang="es-ES" sz="2400" i="1" dirty="0" err="1" smtClean="0"/>
              <a:t>Neurohormonal</a:t>
            </a:r>
            <a:r>
              <a:rPr lang="es-ES" sz="2400" i="1" dirty="0" smtClean="0"/>
              <a:t> de la Actividad Encefálica </a:t>
            </a:r>
            <a:r>
              <a:rPr lang="es-ES" sz="2400" i="1" dirty="0" smtClean="0"/>
              <a:t/>
            </a:r>
            <a:br>
              <a:rPr lang="es-ES" sz="2400" i="1" dirty="0" smtClean="0"/>
            </a:br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sz="1800" dirty="0" smtClean="0"/>
              <a:t>Consiste </a:t>
            </a:r>
            <a:r>
              <a:rPr lang="es-ES" sz="1800" dirty="0" smtClean="0"/>
              <a:t>en segregar </a:t>
            </a:r>
            <a:r>
              <a:rPr lang="es-ES" sz="1800" dirty="0" smtClean="0"/>
              <a:t>neurotransmisores excitadores </a:t>
            </a:r>
            <a:r>
              <a:rPr lang="es-ES" sz="1800" dirty="0" smtClean="0"/>
              <a:t>o inhibidores sobre el parénquima del </a:t>
            </a:r>
            <a:r>
              <a:rPr lang="es-ES" sz="1800" dirty="0" smtClean="0"/>
              <a:t>encéfalo.</a:t>
            </a:r>
          </a:p>
          <a:p>
            <a:pPr algn="just">
              <a:buNone/>
            </a:pPr>
            <a:r>
              <a:rPr lang="es-ES" sz="1800" dirty="0" smtClean="0"/>
              <a:t>Son 4 sistemas en el Ser Humano(3 en la rata): </a:t>
            </a:r>
            <a:endParaRPr lang="es-ES" sz="1800" dirty="0" smtClean="0"/>
          </a:p>
          <a:p>
            <a:pPr algn="just"/>
            <a:r>
              <a:rPr lang="es-ES" sz="1800" dirty="0" smtClean="0"/>
              <a:t>1. </a:t>
            </a:r>
            <a:r>
              <a:rPr lang="es-ES" sz="1800" dirty="0" smtClean="0"/>
              <a:t>Sistemas </a:t>
            </a:r>
            <a:r>
              <a:rPr lang="es-ES" sz="1800" dirty="0" err="1" smtClean="0"/>
              <a:t>Noradrenérgicos</a:t>
            </a:r>
            <a:r>
              <a:rPr lang="es-ES" sz="1800" dirty="0" smtClean="0"/>
              <a:t>: </a:t>
            </a:r>
            <a:r>
              <a:rPr lang="es-ES" sz="1800" dirty="0" smtClean="0"/>
              <a:t>excitadoras</a:t>
            </a:r>
          </a:p>
          <a:p>
            <a:pPr algn="just">
              <a:buNone/>
            </a:pPr>
            <a:r>
              <a:rPr lang="es-ES" sz="1800" dirty="0" smtClean="0"/>
              <a:t>- Diseminados en </a:t>
            </a:r>
            <a:r>
              <a:rPr lang="es-ES" sz="1800" dirty="0" smtClean="0"/>
              <a:t>cualquier </a:t>
            </a:r>
            <a:r>
              <a:rPr lang="es-ES" sz="1800" dirty="0" smtClean="0"/>
              <a:t>zona - </a:t>
            </a:r>
            <a:endParaRPr lang="es-ES" sz="1800" dirty="0" smtClean="0"/>
          </a:p>
          <a:p>
            <a:pPr algn="just"/>
            <a:r>
              <a:rPr lang="es-ES" sz="1800" dirty="0" smtClean="0"/>
              <a:t>2. </a:t>
            </a:r>
            <a:r>
              <a:rPr lang="es-ES" sz="1800" dirty="0" smtClean="0"/>
              <a:t>Sistemas </a:t>
            </a:r>
            <a:r>
              <a:rPr lang="es-ES" sz="1800" dirty="0" err="1" smtClean="0"/>
              <a:t>Dopaminérgicos</a:t>
            </a:r>
            <a:r>
              <a:rPr lang="es-ES" sz="1800" dirty="0" smtClean="0"/>
              <a:t>: en </a:t>
            </a:r>
            <a:r>
              <a:rPr lang="es-ES" sz="1800" dirty="0" smtClean="0"/>
              <a:t>unos </a:t>
            </a:r>
            <a:r>
              <a:rPr lang="es-ES" sz="1800" dirty="0" smtClean="0"/>
              <a:t>excita y en </a:t>
            </a:r>
            <a:r>
              <a:rPr lang="es-ES" sz="1800" dirty="0" smtClean="0"/>
              <a:t>otros inhiben</a:t>
            </a:r>
          </a:p>
          <a:p>
            <a:pPr algn="just">
              <a:buFontTx/>
              <a:buChar char="-"/>
            </a:pPr>
            <a:r>
              <a:rPr lang="es-ES" sz="1800" dirty="0" smtClean="0"/>
              <a:t>- Diseminados sobre los GB – </a:t>
            </a:r>
            <a:endParaRPr lang="es-ES" sz="1800" dirty="0" smtClean="0"/>
          </a:p>
          <a:p>
            <a:pPr algn="just"/>
            <a:r>
              <a:rPr lang="es-ES" sz="1800" dirty="0" smtClean="0"/>
              <a:t>3</a:t>
            </a:r>
            <a:r>
              <a:rPr lang="es-ES" sz="1800" dirty="0" smtClean="0"/>
              <a:t>. </a:t>
            </a:r>
            <a:r>
              <a:rPr lang="es-ES" sz="1800" dirty="0" smtClean="0"/>
              <a:t>Sistemas </a:t>
            </a:r>
            <a:r>
              <a:rPr lang="es-ES" sz="1800" dirty="0" err="1" smtClean="0"/>
              <a:t>Serotoninérgicos</a:t>
            </a:r>
            <a:r>
              <a:rPr lang="es-ES" sz="1800" dirty="0" smtClean="0"/>
              <a:t>: </a:t>
            </a:r>
            <a:r>
              <a:rPr lang="es-ES" sz="1800" dirty="0" smtClean="0"/>
              <a:t>inhibidores</a:t>
            </a:r>
          </a:p>
          <a:p>
            <a:pPr algn="just">
              <a:buNone/>
            </a:pPr>
            <a:r>
              <a:rPr lang="es-GT" sz="1800" dirty="0" smtClean="0"/>
              <a:t>- Diseminados en estructuras de la línea media -</a:t>
            </a:r>
            <a:endParaRPr lang="es-ES" sz="1800" dirty="0" smtClean="0"/>
          </a:p>
          <a:p>
            <a:pPr algn="just"/>
            <a:r>
              <a:rPr lang="es-ES" sz="1800" dirty="0" smtClean="0"/>
              <a:t>Sistemas </a:t>
            </a:r>
            <a:r>
              <a:rPr lang="es-ES" sz="1800" dirty="0" err="1" smtClean="0"/>
              <a:t>Acetilcolinérgicos</a:t>
            </a:r>
            <a:endParaRPr lang="es-ES" sz="1800" dirty="0" smtClean="0"/>
          </a:p>
          <a:p>
            <a:pPr algn="just"/>
            <a:endParaRPr lang="es-E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800" dirty="0" smtClean="0"/>
              <a:t>Sistemas </a:t>
            </a:r>
            <a:r>
              <a:rPr lang="es-ES" sz="2800" dirty="0" err="1" smtClean="0"/>
              <a:t>Neurohormonales</a:t>
            </a:r>
            <a:r>
              <a:rPr lang="es-ES" sz="2800" dirty="0" smtClean="0"/>
              <a:t> </a:t>
            </a:r>
            <a:r>
              <a:rPr lang="es-ES" sz="2800" dirty="0" smtClean="0"/>
              <a:t>en el </a:t>
            </a:r>
            <a:r>
              <a:rPr lang="es-ES" sz="2800" dirty="0" smtClean="0"/>
              <a:t>Encéfalo Humano </a:t>
            </a:r>
            <a:r>
              <a:rPr lang="es-ES" sz="2800" dirty="0" smtClean="0"/>
              <a:t/>
            </a:r>
            <a:br>
              <a:rPr lang="es-ES" sz="2800" dirty="0" smtClean="0"/>
            </a:b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556792"/>
            <a:ext cx="8568952" cy="5301207"/>
          </a:xfrm>
        </p:spPr>
        <p:txBody>
          <a:bodyPr>
            <a:noAutofit/>
          </a:bodyPr>
          <a:lstStyle/>
          <a:p>
            <a:pPr algn="just"/>
            <a:r>
              <a:rPr lang="es-ES" sz="1600" b="1" i="1" dirty="0" smtClean="0"/>
              <a:t>1</a:t>
            </a:r>
            <a:r>
              <a:rPr lang="es-ES" sz="1600" b="1" i="1" dirty="0" smtClean="0"/>
              <a:t>. </a:t>
            </a:r>
            <a:r>
              <a:rPr lang="es-ES" sz="1600" b="1" i="1" dirty="0" smtClean="0"/>
              <a:t>Locus </a:t>
            </a:r>
            <a:r>
              <a:rPr lang="es-ES" sz="1600" b="1" i="1" dirty="0" err="1" smtClean="0"/>
              <a:t>ceruleus</a:t>
            </a:r>
            <a:r>
              <a:rPr lang="es-ES" sz="1600" b="1" i="1" dirty="0" smtClean="0"/>
              <a:t> </a:t>
            </a:r>
            <a:r>
              <a:rPr lang="es-ES" sz="1600" b="1" i="1" dirty="0" smtClean="0"/>
              <a:t>y </a:t>
            </a:r>
            <a:r>
              <a:rPr lang="es-ES" sz="1600" b="1" i="1" dirty="0" smtClean="0"/>
              <a:t>-</a:t>
            </a:r>
            <a:r>
              <a:rPr lang="es-ES" sz="1600" b="1" i="1" dirty="0" err="1" smtClean="0"/>
              <a:t>Noradrenalina</a:t>
            </a:r>
            <a:r>
              <a:rPr lang="es-ES" sz="1600" b="1" i="1" dirty="0" smtClean="0"/>
              <a:t>-</a:t>
            </a:r>
          </a:p>
          <a:p>
            <a:pPr algn="just">
              <a:buFontTx/>
              <a:buChar char="-"/>
            </a:pPr>
            <a:r>
              <a:rPr lang="es-ES" sz="1600" dirty="0" smtClean="0"/>
              <a:t>P</a:t>
            </a:r>
            <a:r>
              <a:rPr lang="es-ES" sz="1600" dirty="0" smtClean="0"/>
              <a:t>osición </a:t>
            </a:r>
            <a:r>
              <a:rPr lang="es-ES" sz="1600" dirty="0" smtClean="0"/>
              <a:t>bilateral y </a:t>
            </a:r>
            <a:r>
              <a:rPr lang="es-ES" sz="1600" dirty="0" smtClean="0"/>
              <a:t>posterior </a:t>
            </a:r>
            <a:r>
              <a:rPr lang="es-ES" sz="1600" dirty="0" smtClean="0"/>
              <a:t>entre </a:t>
            </a:r>
            <a:r>
              <a:rPr lang="es-ES" sz="1600" dirty="0" smtClean="0"/>
              <a:t>el puente y el  mesencéfalo </a:t>
            </a:r>
            <a:r>
              <a:rPr lang="es-ES" sz="1600" dirty="0" smtClean="0"/>
              <a:t>y segregan </a:t>
            </a:r>
            <a:r>
              <a:rPr lang="es-ES" sz="1600" i="1" dirty="0" err="1" smtClean="0"/>
              <a:t>noradrenalina</a:t>
            </a:r>
            <a:r>
              <a:rPr lang="es-ES" sz="1600" i="1" dirty="0" smtClean="0"/>
              <a:t> </a:t>
            </a:r>
            <a:endParaRPr lang="es-ES" sz="1600" i="1" dirty="0" smtClean="0"/>
          </a:p>
          <a:p>
            <a:pPr algn="just">
              <a:buNone/>
            </a:pPr>
            <a:r>
              <a:rPr lang="es-ES" sz="1600" dirty="0" smtClean="0"/>
              <a:t> </a:t>
            </a:r>
            <a:r>
              <a:rPr lang="es-ES" sz="1600" dirty="0" smtClean="0"/>
              <a:t>importante en </a:t>
            </a:r>
            <a:r>
              <a:rPr lang="es-ES" sz="1600" dirty="0" smtClean="0"/>
              <a:t>la generación de los </a:t>
            </a:r>
            <a:r>
              <a:rPr lang="es-ES" sz="1600" dirty="0" smtClean="0"/>
              <a:t>sueños </a:t>
            </a:r>
            <a:r>
              <a:rPr lang="es-ES" sz="1600" dirty="0" smtClean="0"/>
              <a:t>REM</a:t>
            </a:r>
          </a:p>
          <a:p>
            <a:pPr algn="just">
              <a:buNone/>
            </a:pPr>
            <a:r>
              <a:rPr lang="es-ES" sz="1600" dirty="0" smtClean="0"/>
              <a:t> </a:t>
            </a:r>
            <a:endParaRPr lang="es-ES" sz="1600" dirty="0" smtClean="0"/>
          </a:p>
          <a:p>
            <a:pPr algn="just"/>
            <a:r>
              <a:rPr lang="es-ES" sz="1600" b="1" i="1" dirty="0" smtClean="0"/>
              <a:t>2. Sustancia negra y </a:t>
            </a:r>
            <a:r>
              <a:rPr lang="es-ES" sz="1600" b="1" i="1" dirty="0" smtClean="0"/>
              <a:t> -Dopamina-</a:t>
            </a:r>
          </a:p>
          <a:p>
            <a:pPr algn="just">
              <a:buFontTx/>
              <a:buChar char="-"/>
            </a:pPr>
            <a:r>
              <a:rPr lang="es-ES" sz="1600" i="1" dirty="0" smtClean="0"/>
              <a:t>Posición  </a:t>
            </a:r>
            <a:r>
              <a:rPr lang="es-ES" sz="1600" dirty="0" smtClean="0"/>
              <a:t>anterior </a:t>
            </a:r>
            <a:r>
              <a:rPr lang="es-ES" sz="1600" dirty="0" smtClean="0"/>
              <a:t>en la parte superior del mesencéfalo, sus neuronas envían </a:t>
            </a:r>
            <a:r>
              <a:rPr lang="es-ES" sz="1600" dirty="0" smtClean="0"/>
              <a:t> terminaciones hacia </a:t>
            </a:r>
            <a:r>
              <a:rPr lang="es-ES" sz="1600" dirty="0" smtClean="0"/>
              <a:t>el </a:t>
            </a:r>
            <a:r>
              <a:rPr lang="es-ES" sz="1600" dirty="0" smtClean="0"/>
              <a:t>caudado </a:t>
            </a:r>
            <a:r>
              <a:rPr lang="es-ES" sz="1600" dirty="0" smtClean="0"/>
              <a:t>y el </a:t>
            </a:r>
            <a:r>
              <a:rPr lang="es-ES" sz="1600" dirty="0" err="1" smtClean="0"/>
              <a:t>putamen</a:t>
            </a:r>
            <a:r>
              <a:rPr lang="es-ES" sz="1600" dirty="0" smtClean="0"/>
              <a:t> donde </a:t>
            </a:r>
            <a:r>
              <a:rPr lang="es-ES" sz="1600" dirty="0" smtClean="0"/>
              <a:t>segregan </a:t>
            </a:r>
            <a:r>
              <a:rPr lang="es-ES" sz="1600" i="1" dirty="0" smtClean="0"/>
              <a:t>dopamina, </a:t>
            </a:r>
            <a:r>
              <a:rPr lang="es-ES" sz="1600" i="1" dirty="0" smtClean="0"/>
              <a:t>es</a:t>
            </a:r>
            <a:r>
              <a:rPr lang="es-ES" sz="1600" dirty="0" smtClean="0"/>
              <a:t> </a:t>
            </a:r>
            <a:r>
              <a:rPr lang="es-ES" sz="1600" dirty="0" smtClean="0"/>
              <a:t>inhibidor en los </a:t>
            </a:r>
            <a:r>
              <a:rPr lang="es-ES" sz="1600" dirty="0" smtClean="0"/>
              <a:t>GB; También </a:t>
            </a:r>
            <a:r>
              <a:rPr lang="es-ES" sz="1600" dirty="0" err="1" smtClean="0"/>
              <a:t>segregra</a:t>
            </a:r>
            <a:r>
              <a:rPr lang="es-ES" sz="1600" dirty="0" smtClean="0"/>
              <a:t> en Hipotálamo y Sistema Límbico; en </a:t>
            </a:r>
            <a:r>
              <a:rPr lang="es-ES" sz="1600" dirty="0" smtClean="0"/>
              <a:t>otras </a:t>
            </a:r>
            <a:r>
              <a:rPr lang="es-ES" sz="1600" dirty="0" smtClean="0"/>
              <a:t> regiones </a:t>
            </a:r>
            <a:r>
              <a:rPr lang="es-ES" sz="1600" dirty="0" smtClean="0"/>
              <a:t>del encéfalo </a:t>
            </a:r>
            <a:r>
              <a:rPr lang="es-ES" sz="1600" dirty="0" smtClean="0"/>
              <a:t>es </a:t>
            </a:r>
            <a:r>
              <a:rPr lang="es-ES" sz="1600" dirty="0" smtClean="0"/>
              <a:t>excitador. </a:t>
            </a:r>
            <a:r>
              <a:rPr lang="es-ES" sz="1600" dirty="0" smtClean="0"/>
              <a:t> </a:t>
            </a:r>
          </a:p>
          <a:p>
            <a:pPr algn="just">
              <a:buFontTx/>
              <a:buChar char="-"/>
            </a:pPr>
            <a:endParaRPr lang="es-ES" sz="1600" b="1" i="1" dirty="0" smtClean="0"/>
          </a:p>
          <a:p>
            <a:pPr algn="just"/>
            <a:r>
              <a:rPr lang="es-ES" sz="1600" b="1" i="1" dirty="0" smtClean="0"/>
              <a:t>3</a:t>
            </a:r>
            <a:r>
              <a:rPr lang="es-ES" sz="1600" b="1" i="1" dirty="0" smtClean="0"/>
              <a:t>. Núcleos del Rafe </a:t>
            </a:r>
            <a:r>
              <a:rPr lang="es-ES" sz="1600" b="1" i="1" dirty="0" smtClean="0"/>
              <a:t>y –Serotonina-</a:t>
            </a:r>
          </a:p>
          <a:p>
            <a:pPr algn="just">
              <a:buNone/>
            </a:pPr>
            <a:r>
              <a:rPr lang="es-ES" sz="1600" i="1" dirty="0" smtClean="0"/>
              <a:t>-Línea </a:t>
            </a:r>
            <a:r>
              <a:rPr lang="es-ES" sz="1600" i="1" dirty="0" smtClean="0"/>
              <a:t>media </a:t>
            </a:r>
            <a:r>
              <a:rPr lang="es-ES" sz="1600" i="1" dirty="0" smtClean="0"/>
              <a:t>de  </a:t>
            </a:r>
            <a:r>
              <a:rPr lang="es-ES" sz="1600" dirty="0" smtClean="0"/>
              <a:t>la </a:t>
            </a:r>
            <a:r>
              <a:rPr lang="es-ES" sz="1600" dirty="0" smtClean="0"/>
              <a:t>protuberancia y el bulbo raquídeo hay </a:t>
            </a:r>
            <a:r>
              <a:rPr lang="es-ES" sz="1600" dirty="0" smtClean="0"/>
              <a:t>estructuras delgadas “Núcleos </a:t>
            </a:r>
            <a:r>
              <a:rPr lang="es-ES" sz="1600" dirty="0" smtClean="0"/>
              <a:t>del </a:t>
            </a:r>
            <a:r>
              <a:rPr lang="es-ES" sz="1600" dirty="0" smtClean="0"/>
              <a:t>Rafe” </a:t>
            </a:r>
            <a:r>
              <a:rPr lang="es-ES" sz="1600" dirty="0" smtClean="0"/>
              <a:t>secretan </a:t>
            </a:r>
            <a:r>
              <a:rPr lang="es-ES" sz="1600" i="1" dirty="0" smtClean="0"/>
              <a:t>Serotonina; </a:t>
            </a:r>
            <a:r>
              <a:rPr lang="es-ES" sz="1600" i="1" dirty="0" smtClean="0"/>
              <a:t>en  la médula suprime</a:t>
            </a:r>
            <a:r>
              <a:rPr lang="es-ES" sz="1600" dirty="0" smtClean="0"/>
              <a:t> </a:t>
            </a:r>
            <a:r>
              <a:rPr lang="es-ES" sz="1600" dirty="0" smtClean="0"/>
              <a:t>el dolor, </a:t>
            </a:r>
            <a:r>
              <a:rPr lang="es-ES" sz="1600" dirty="0" smtClean="0"/>
              <a:t>en el encéfalo produce  el sueño  normal</a:t>
            </a:r>
            <a:r>
              <a:rPr lang="es-ES" sz="1600" dirty="0" smtClean="0"/>
              <a:t>. </a:t>
            </a:r>
            <a:endParaRPr lang="es-ES" sz="1600" dirty="0" smtClean="0"/>
          </a:p>
          <a:p>
            <a:pPr algn="just">
              <a:buNone/>
            </a:pPr>
            <a:endParaRPr lang="es-ES" sz="1600" dirty="0" smtClean="0"/>
          </a:p>
          <a:p>
            <a:pPr algn="just"/>
            <a:r>
              <a:rPr lang="es-ES" sz="1600" b="1" i="1" dirty="0" smtClean="0"/>
              <a:t>4. N</a:t>
            </a:r>
            <a:r>
              <a:rPr lang="es-ES" sz="1600" b="1" i="1" dirty="0" smtClean="0"/>
              <a:t>euronas </a:t>
            </a:r>
            <a:r>
              <a:rPr lang="es-ES" sz="1600" b="1" i="1" dirty="0" err="1" smtClean="0"/>
              <a:t>Gigantocelulares</a:t>
            </a:r>
            <a:r>
              <a:rPr lang="es-ES" sz="1600" b="1" i="1" dirty="0" smtClean="0"/>
              <a:t> </a:t>
            </a:r>
            <a:r>
              <a:rPr lang="es-ES" sz="1600" b="1" i="1" dirty="0" smtClean="0"/>
              <a:t>(células gigantes) del </a:t>
            </a:r>
            <a:r>
              <a:rPr lang="es-ES" sz="1600" b="1" i="1" dirty="0" smtClean="0"/>
              <a:t>ARE </a:t>
            </a:r>
            <a:r>
              <a:rPr lang="es-ES" sz="1600" b="1" i="1" dirty="0" smtClean="0"/>
              <a:t>y </a:t>
            </a:r>
            <a:r>
              <a:rPr lang="es-ES" sz="1600" b="1" i="1" dirty="0" smtClean="0"/>
              <a:t> - Acetilcolina- </a:t>
            </a:r>
          </a:p>
          <a:p>
            <a:pPr algn="just">
              <a:buNone/>
            </a:pPr>
            <a:r>
              <a:rPr lang="es-GT" sz="1600" b="1" i="1" dirty="0" smtClean="0"/>
              <a:t>-    ARE (</a:t>
            </a:r>
            <a:r>
              <a:rPr lang="es-ES" sz="1600" dirty="0" smtClean="0"/>
              <a:t> </a:t>
            </a:r>
            <a:r>
              <a:rPr lang="es-ES" sz="1600" dirty="0" smtClean="0"/>
              <a:t>protuberancia y </a:t>
            </a:r>
            <a:r>
              <a:rPr lang="es-ES" sz="1600" dirty="0" smtClean="0"/>
              <a:t>mesencéfalo)  fibras </a:t>
            </a:r>
            <a:r>
              <a:rPr lang="es-ES" sz="1600" dirty="0" smtClean="0"/>
              <a:t>se </a:t>
            </a:r>
            <a:r>
              <a:rPr lang="es-ES" sz="1600" dirty="0" smtClean="0"/>
              <a:t>dividen: unas </a:t>
            </a:r>
            <a:r>
              <a:rPr lang="es-ES" sz="1600" dirty="0" smtClean="0"/>
              <a:t>ascienden hacia </a:t>
            </a:r>
            <a:r>
              <a:rPr lang="es-ES" sz="1600" dirty="0" smtClean="0"/>
              <a:t>el </a:t>
            </a:r>
            <a:r>
              <a:rPr lang="es-ES" sz="1600" dirty="0" smtClean="0"/>
              <a:t>encéfalo y </a:t>
            </a:r>
            <a:r>
              <a:rPr lang="es-ES" sz="1600" dirty="0" smtClean="0"/>
              <a:t>otras descienden </a:t>
            </a:r>
            <a:r>
              <a:rPr lang="es-ES" sz="1600" dirty="0" smtClean="0"/>
              <a:t>a través de los fascículos </a:t>
            </a:r>
            <a:r>
              <a:rPr lang="es-ES" sz="1600" dirty="0" err="1" smtClean="0"/>
              <a:t>retículoespinales</a:t>
            </a:r>
            <a:r>
              <a:rPr lang="es-ES" sz="1600" dirty="0" smtClean="0"/>
              <a:t> </a:t>
            </a:r>
            <a:r>
              <a:rPr lang="es-ES" sz="1600" dirty="0" smtClean="0"/>
              <a:t>hacia la medula espinal; secretando </a:t>
            </a:r>
            <a:r>
              <a:rPr lang="es-ES" sz="1600" i="1" dirty="0" smtClean="0"/>
              <a:t>acetilcolina</a:t>
            </a:r>
            <a:r>
              <a:rPr lang="es-ES" sz="1600" i="1" dirty="0" smtClean="0"/>
              <a:t>, </a:t>
            </a:r>
            <a:r>
              <a:rPr lang="es-ES" sz="1600" i="1" dirty="0" smtClean="0"/>
              <a:t>es excitador</a:t>
            </a:r>
            <a:r>
              <a:rPr lang="es-ES" sz="1600" i="1" dirty="0" smtClean="0"/>
              <a:t>. La activación </a:t>
            </a:r>
            <a:r>
              <a:rPr lang="es-ES" sz="1600" i="1" dirty="0" smtClean="0"/>
              <a:t> Colinérgica  produce </a:t>
            </a:r>
            <a:r>
              <a:rPr lang="es-ES" sz="1600" i="1" dirty="0" smtClean="0"/>
              <a:t>un </a:t>
            </a:r>
            <a:r>
              <a:rPr lang="es-ES" sz="1600" i="1" dirty="0" smtClean="0"/>
              <a:t>SN despierto.</a:t>
            </a:r>
            <a:endParaRPr lang="es-ES" sz="1600" i="1" dirty="0" smtClean="0"/>
          </a:p>
          <a:p>
            <a:pPr algn="just"/>
            <a:endParaRPr lang="es-ES" sz="1600" dirty="0" smtClean="0"/>
          </a:p>
          <a:p>
            <a:pPr algn="just"/>
            <a:r>
              <a:rPr lang="es-ES" sz="1400" dirty="0" smtClean="0"/>
              <a:t>Otras sustancias </a:t>
            </a:r>
            <a:r>
              <a:rPr lang="es-ES" sz="1400" dirty="0" err="1" smtClean="0"/>
              <a:t>neurohormonales</a:t>
            </a:r>
            <a:r>
              <a:rPr lang="es-ES" sz="1400" dirty="0" smtClean="0"/>
              <a:t> </a:t>
            </a:r>
            <a:endParaRPr lang="es-ES" sz="1400" dirty="0" smtClean="0"/>
          </a:p>
          <a:p>
            <a:pPr algn="just">
              <a:buNone/>
            </a:pPr>
            <a:r>
              <a:rPr lang="es-ES" sz="1400" dirty="0" smtClean="0"/>
              <a:t>-       Encefalinas</a:t>
            </a:r>
            <a:r>
              <a:rPr lang="es-ES" sz="1400" dirty="0" smtClean="0"/>
              <a:t>, </a:t>
            </a:r>
            <a:r>
              <a:rPr lang="es-ES" sz="1400" dirty="0" smtClean="0"/>
              <a:t>GABA, </a:t>
            </a:r>
            <a:r>
              <a:rPr lang="es-ES" sz="1400" dirty="0" err="1" smtClean="0"/>
              <a:t>Glutamato</a:t>
            </a:r>
            <a:r>
              <a:rPr lang="es-ES" sz="1400" dirty="0" smtClean="0"/>
              <a:t>, Vasopresina, </a:t>
            </a:r>
            <a:r>
              <a:rPr lang="es-ES" sz="1400" dirty="0" err="1" smtClean="0"/>
              <a:t>Corticotropina</a:t>
            </a:r>
            <a:r>
              <a:rPr lang="es-ES" sz="1400" dirty="0" smtClean="0"/>
              <a:t>, Adrenalina, Histamina, Endorfinas, </a:t>
            </a:r>
            <a:r>
              <a:rPr lang="es-ES" sz="1400" dirty="0" err="1" smtClean="0"/>
              <a:t>Angiotensina</a:t>
            </a:r>
            <a:r>
              <a:rPr lang="es-ES" sz="1400" dirty="0" smtClean="0"/>
              <a:t> II y </a:t>
            </a:r>
            <a:r>
              <a:rPr lang="es-ES" sz="1400" dirty="0" err="1" smtClean="0"/>
              <a:t>Neurotensina</a:t>
            </a:r>
            <a:r>
              <a:rPr lang="es-ES" sz="1400" dirty="0" smtClean="0"/>
              <a:t>, </a:t>
            </a:r>
            <a:r>
              <a:rPr lang="es-ES" sz="1400" dirty="0" err="1" smtClean="0"/>
              <a:t>Neuropéptido</a:t>
            </a:r>
            <a:r>
              <a:rPr lang="es-ES" sz="1400" dirty="0" smtClean="0"/>
              <a:t> Y, Hormona estimulante de los </a:t>
            </a:r>
            <a:r>
              <a:rPr lang="es-ES" sz="1400" dirty="0" err="1" smtClean="0"/>
              <a:t>melanocitos</a:t>
            </a:r>
            <a:r>
              <a:rPr lang="es-ES" sz="1400" dirty="0" smtClean="0"/>
              <a:t>.</a:t>
            </a:r>
            <a:endParaRPr lang="es-E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72008"/>
            <a:ext cx="6048672" cy="666936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cxnSp>
        <p:nvCxnSpPr>
          <p:cNvPr id="6" name="5 Conector recto"/>
          <p:cNvCxnSpPr/>
          <p:nvPr/>
        </p:nvCxnSpPr>
        <p:spPr>
          <a:xfrm flipV="1">
            <a:off x="2051720" y="4941168"/>
            <a:ext cx="4104456" cy="72008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"/>
          <p:cNvCxnSpPr/>
          <p:nvPr/>
        </p:nvCxnSpPr>
        <p:spPr>
          <a:xfrm flipV="1">
            <a:off x="1331640" y="2996952"/>
            <a:ext cx="4104456" cy="72008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 flipV="1">
            <a:off x="899592" y="1556792"/>
            <a:ext cx="4104456" cy="72008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1 Título"/>
          <p:cNvSpPr txBox="1">
            <a:spLocks/>
          </p:cNvSpPr>
          <p:nvPr/>
        </p:nvSpPr>
        <p:spPr>
          <a:xfrm>
            <a:off x="6660232" y="1844824"/>
            <a:ext cx="2106960" cy="2977136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Sistemas </a:t>
            </a:r>
            <a:r>
              <a:rPr kumimoji="0" lang="es-ES" sz="20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Neurohormonales</a:t>
            </a:r>
            <a:r>
              <a:rPr kumimoji="0" lang="es-ES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del encéfalo humano </a:t>
            </a:r>
            <a:br>
              <a:rPr kumimoji="0" lang="es-ES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s-ES" sz="2000" b="1" i="1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5229200"/>
            <a:ext cx="8229600" cy="1252728"/>
          </a:xfrm>
        </p:spPr>
        <p:txBody>
          <a:bodyPr/>
          <a:lstStyle/>
          <a:p>
            <a:pPr algn="r"/>
            <a:r>
              <a:rPr lang="es-GT" dirty="0" smtClean="0"/>
              <a:t>Sistema Límbico…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Sistema Límbico…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56793"/>
            <a:ext cx="8435280" cy="5112568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es-ES" sz="2100" dirty="0" smtClean="0"/>
              <a:t>Limítrofe</a:t>
            </a:r>
            <a:r>
              <a:rPr lang="es-ES" sz="2100" dirty="0" smtClean="0"/>
              <a:t>, </a:t>
            </a:r>
            <a:r>
              <a:rPr lang="es-ES" sz="2100" dirty="0" smtClean="0"/>
              <a:t>estructuras </a:t>
            </a:r>
            <a:r>
              <a:rPr lang="es-ES" sz="2100" dirty="0" smtClean="0"/>
              <a:t>fronterizas que rodean las regiones basales del </a:t>
            </a:r>
            <a:r>
              <a:rPr lang="es-ES" sz="2100" dirty="0" smtClean="0"/>
              <a:t>cerebro</a:t>
            </a:r>
            <a:endParaRPr lang="es-ES" sz="2100" dirty="0" smtClean="0"/>
          </a:p>
          <a:p>
            <a:pPr algn="just"/>
            <a:r>
              <a:rPr lang="es-ES" sz="1900" dirty="0" smtClean="0"/>
              <a:t>Controla Emociones y Motivación, además estados internos como: T° , </a:t>
            </a:r>
            <a:r>
              <a:rPr lang="es-ES" sz="1900" dirty="0" err="1" smtClean="0"/>
              <a:t>osmolalidad</a:t>
            </a:r>
            <a:r>
              <a:rPr lang="es-ES" sz="1900" dirty="0" smtClean="0"/>
              <a:t> </a:t>
            </a:r>
            <a:r>
              <a:rPr lang="es-ES" sz="1900" dirty="0" smtClean="0"/>
              <a:t>de los líquidos corporales </a:t>
            </a:r>
            <a:r>
              <a:rPr lang="es-ES" sz="1900" dirty="0" smtClean="0"/>
              <a:t>e </a:t>
            </a:r>
            <a:r>
              <a:rPr lang="es-ES" sz="1900" dirty="0" smtClean="0"/>
              <a:t>impulsos para comer y </a:t>
            </a:r>
            <a:r>
              <a:rPr lang="es-ES" sz="1900" dirty="0" smtClean="0"/>
              <a:t>beber</a:t>
            </a:r>
            <a:r>
              <a:rPr lang="es-ES" sz="1900" dirty="0" smtClean="0"/>
              <a:t>, para controlar el peso </a:t>
            </a:r>
            <a:r>
              <a:rPr lang="es-ES" sz="1900" dirty="0" smtClean="0"/>
              <a:t>corporal    </a:t>
            </a:r>
          </a:p>
          <a:p>
            <a:pPr algn="ctr">
              <a:buNone/>
            </a:pPr>
            <a:r>
              <a:rPr lang="es-ES" sz="2100" i="1" dirty="0" smtClean="0">
                <a:solidFill>
                  <a:srgbClr val="92D050"/>
                </a:solidFill>
              </a:rPr>
              <a:t>-funciones </a:t>
            </a:r>
            <a:r>
              <a:rPr lang="es-ES" sz="2100" i="1" dirty="0" smtClean="0">
                <a:solidFill>
                  <a:srgbClr val="92D050"/>
                </a:solidFill>
              </a:rPr>
              <a:t>vegetativas del </a:t>
            </a:r>
            <a:r>
              <a:rPr lang="es-ES" sz="2100" i="1" dirty="0" smtClean="0">
                <a:solidFill>
                  <a:srgbClr val="92D050"/>
                </a:solidFill>
              </a:rPr>
              <a:t>encéfalo- </a:t>
            </a:r>
          </a:p>
          <a:p>
            <a:pPr algn="just">
              <a:buNone/>
            </a:pPr>
            <a:endParaRPr lang="es-ES" sz="2100" i="1" dirty="0" smtClean="0"/>
          </a:p>
          <a:p>
            <a:pPr algn="just">
              <a:buNone/>
            </a:pPr>
            <a:r>
              <a:rPr lang="es-ES" sz="2100" b="1" dirty="0" smtClean="0"/>
              <a:t>Anatomía funcional del sistema </a:t>
            </a:r>
            <a:r>
              <a:rPr lang="es-ES" sz="2100" b="1" dirty="0" smtClean="0"/>
              <a:t>límbico</a:t>
            </a:r>
            <a:endParaRPr lang="es-ES" sz="2100" b="1" dirty="0" smtClean="0"/>
          </a:p>
          <a:p>
            <a:pPr algn="just"/>
            <a:r>
              <a:rPr lang="es-ES" sz="1900" dirty="0" smtClean="0"/>
              <a:t>Hipotálamo + Otras estructuras subcorticales(núcleos </a:t>
            </a:r>
            <a:r>
              <a:rPr lang="es-ES" sz="1900" dirty="0" err="1" smtClean="0"/>
              <a:t>septales</a:t>
            </a:r>
            <a:r>
              <a:rPr lang="es-ES" sz="1900" dirty="0" smtClean="0"/>
              <a:t>, área </a:t>
            </a:r>
            <a:r>
              <a:rPr lang="es-ES" sz="1900" dirty="0" err="1" smtClean="0"/>
              <a:t>paraolfatoria</a:t>
            </a:r>
            <a:r>
              <a:rPr lang="es-ES" sz="1900" dirty="0" smtClean="0"/>
              <a:t>, </a:t>
            </a:r>
            <a:r>
              <a:rPr lang="es-ES" sz="1900" dirty="0" smtClean="0"/>
              <a:t> núcleos </a:t>
            </a:r>
            <a:r>
              <a:rPr lang="es-ES" sz="1900" dirty="0" smtClean="0"/>
              <a:t>anteriores del tálamo, </a:t>
            </a:r>
            <a:r>
              <a:rPr lang="es-ES" sz="1900" dirty="0" smtClean="0"/>
              <a:t>algunas porciones </a:t>
            </a:r>
            <a:r>
              <a:rPr lang="es-ES" sz="1900" dirty="0" smtClean="0"/>
              <a:t>de los </a:t>
            </a:r>
            <a:r>
              <a:rPr lang="es-ES" sz="1900" dirty="0" smtClean="0"/>
              <a:t>GB, hipocampo </a:t>
            </a:r>
            <a:r>
              <a:rPr lang="es-ES" sz="1900" dirty="0" smtClean="0"/>
              <a:t>y la </a:t>
            </a:r>
            <a:r>
              <a:rPr lang="es-ES" sz="1900" dirty="0" smtClean="0"/>
              <a:t>amígdala). </a:t>
            </a:r>
          </a:p>
          <a:p>
            <a:pPr algn="just">
              <a:buNone/>
            </a:pPr>
            <a:endParaRPr lang="es-ES" sz="2100" dirty="0" smtClean="0"/>
          </a:p>
          <a:p>
            <a:pPr algn="just"/>
            <a:r>
              <a:rPr lang="es-ES" sz="1900" dirty="0" smtClean="0"/>
              <a:t>La </a:t>
            </a:r>
            <a:r>
              <a:rPr lang="es-ES" sz="1900" dirty="0" smtClean="0"/>
              <a:t>corteza límbica está integrada por un anillo de corteza cerebral en cada lado del encéfalo </a:t>
            </a:r>
          </a:p>
          <a:p>
            <a:pPr algn="just">
              <a:buNone/>
            </a:pPr>
            <a:r>
              <a:rPr lang="es-ES" sz="2100" dirty="0" smtClean="0"/>
              <a:t>1) Comienza en el área </a:t>
            </a:r>
            <a:r>
              <a:rPr lang="es-ES" sz="2100" dirty="0" err="1" smtClean="0"/>
              <a:t>orbitofrontal</a:t>
            </a:r>
            <a:r>
              <a:rPr lang="es-ES" sz="2100" dirty="0" smtClean="0"/>
              <a:t> de la cara ventral de los </a:t>
            </a:r>
            <a:r>
              <a:rPr lang="es-ES" sz="2100" dirty="0" smtClean="0"/>
              <a:t>lóbulos frontales</a:t>
            </a:r>
            <a:r>
              <a:rPr lang="es-ES" sz="2100" dirty="0" smtClean="0"/>
              <a:t>. </a:t>
            </a:r>
          </a:p>
          <a:p>
            <a:pPr algn="just">
              <a:buNone/>
            </a:pPr>
            <a:r>
              <a:rPr lang="es-ES" sz="2100" dirty="0" smtClean="0"/>
              <a:t>2) Asciende hacia la circunvolución </a:t>
            </a:r>
            <a:r>
              <a:rPr lang="es-ES" sz="2100" dirty="0" err="1" smtClean="0"/>
              <a:t>subcallosa</a:t>
            </a:r>
            <a:r>
              <a:rPr lang="es-ES" sz="2100" dirty="0" smtClean="0"/>
              <a:t> </a:t>
            </a:r>
          </a:p>
          <a:p>
            <a:pPr algn="just">
              <a:buNone/>
            </a:pPr>
            <a:r>
              <a:rPr lang="es-ES" sz="2100" dirty="0" smtClean="0"/>
              <a:t>3) Sigue por encima del </a:t>
            </a:r>
            <a:r>
              <a:rPr lang="es-ES" sz="2100" dirty="0" smtClean="0"/>
              <a:t>Cuerpo Calloso, </a:t>
            </a:r>
            <a:r>
              <a:rPr lang="es-ES" sz="2100" dirty="0" smtClean="0"/>
              <a:t>por la cara medial </a:t>
            </a:r>
            <a:r>
              <a:rPr lang="es-ES" sz="2100" dirty="0" smtClean="0"/>
              <a:t>del hemisferio </a:t>
            </a:r>
            <a:r>
              <a:rPr lang="es-ES" sz="2100" dirty="0" smtClean="0"/>
              <a:t>cerebral en la </a:t>
            </a:r>
            <a:r>
              <a:rPr lang="es-ES" sz="2100" dirty="0" smtClean="0"/>
              <a:t>circunvolución </a:t>
            </a:r>
            <a:r>
              <a:rPr lang="es-ES" sz="2100" dirty="0" err="1" smtClean="0"/>
              <a:t>cingular</a:t>
            </a:r>
            <a:r>
              <a:rPr lang="es-ES" sz="2100" dirty="0" smtClean="0"/>
              <a:t> </a:t>
            </a:r>
            <a:endParaRPr lang="es-ES" sz="2100" dirty="0" smtClean="0"/>
          </a:p>
          <a:p>
            <a:pPr algn="just">
              <a:buNone/>
            </a:pPr>
            <a:r>
              <a:rPr lang="es-ES" sz="2100" dirty="0" smtClean="0"/>
              <a:t>4) Por detrás del cuerpo calloso y desciende sobre a cara </a:t>
            </a:r>
            <a:r>
              <a:rPr lang="es-ES" sz="2100" dirty="0" err="1" smtClean="0"/>
              <a:t>ventromedial</a:t>
            </a:r>
            <a:r>
              <a:rPr lang="es-ES" sz="2100" dirty="0" smtClean="0"/>
              <a:t> </a:t>
            </a:r>
            <a:r>
              <a:rPr lang="es-ES" sz="2100" dirty="0" smtClean="0"/>
              <a:t>del lóbulo </a:t>
            </a:r>
            <a:r>
              <a:rPr lang="es-ES" sz="2100" dirty="0" smtClean="0"/>
              <a:t>temporal hacia </a:t>
            </a:r>
            <a:r>
              <a:rPr lang="es-ES" sz="2100" dirty="0" smtClean="0"/>
              <a:t>la Circunvolución </a:t>
            </a:r>
            <a:r>
              <a:rPr lang="es-ES" sz="2100" dirty="0" err="1" smtClean="0"/>
              <a:t>parahipocámpica</a:t>
            </a:r>
            <a:r>
              <a:rPr lang="es-ES" sz="2100" dirty="0" smtClean="0"/>
              <a:t> y </a:t>
            </a:r>
            <a:r>
              <a:rPr lang="es-ES" sz="2100" dirty="0" smtClean="0"/>
              <a:t>el uncus</a:t>
            </a:r>
            <a:r>
              <a:rPr lang="es-ES" sz="2100" dirty="0" smtClean="0"/>
              <a:t>. </a:t>
            </a:r>
            <a:endParaRPr lang="es-ES" sz="2100" dirty="0" smtClean="0"/>
          </a:p>
          <a:p>
            <a:pPr algn="just">
              <a:buNone/>
            </a:pPr>
            <a:endParaRPr lang="es-ES" sz="2100" dirty="0" smtClean="0"/>
          </a:p>
          <a:p>
            <a:pPr algn="ctr">
              <a:buNone/>
            </a:pPr>
            <a:r>
              <a:rPr lang="es-GT" sz="1800" i="1" dirty="0" smtClean="0"/>
              <a:t>Hay </a:t>
            </a:r>
            <a:r>
              <a:rPr lang="es-GT" sz="1800" i="1" dirty="0" smtClean="0"/>
              <a:t>un anillo de </a:t>
            </a:r>
            <a:r>
              <a:rPr lang="es-GT" sz="1800" i="1" dirty="0" err="1" smtClean="0"/>
              <a:t>paleocorteza</a:t>
            </a:r>
            <a:r>
              <a:rPr lang="es-GT" sz="1800" i="1" dirty="0" smtClean="0"/>
              <a:t> (en la cara </a:t>
            </a:r>
            <a:r>
              <a:rPr lang="es-GT" sz="1800" i="1" dirty="0" err="1" smtClean="0"/>
              <a:t>ventromedial</a:t>
            </a:r>
            <a:r>
              <a:rPr lang="es-GT" sz="1800" i="1" dirty="0" smtClean="0"/>
              <a:t> de c/hemisferio que rodea a las estructuras del comportamiento) que comunica a la </a:t>
            </a:r>
            <a:r>
              <a:rPr lang="es-GT" sz="1800" i="1" dirty="0" err="1" smtClean="0"/>
              <a:t>neocorteza</a:t>
            </a:r>
            <a:r>
              <a:rPr lang="es-GT" sz="1800" i="1" dirty="0" smtClean="0"/>
              <a:t> con las estructuras límbicas inferiores</a:t>
            </a:r>
            <a:r>
              <a:rPr lang="es-GT" sz="1800" i="1" dirty="0" smtClean="0"/>
              <a:t>.</a:t>
            </a:r>
            <a:endParaRPr lang="es-GT" sz="18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504056"/>
          </a:xfrm>
        </p:spPr>
        <p:txBody>
          <a:bodyPr>
            <a:normAutofit/>
          </a:bodyPr>
          <a:lstStyle/>
          <a:p>
            <a:r>
              <a:rPr lang="es-GT" sz="2400" dirty="0" smtClean="0"/>
              <a:t>Sistema Límbico…</a:t>
            </a:r>
            <a:endParaRPr lang="es-ES" sz="2400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lum bright="-30000" contrast="20000"/>
          </a:blip>
          <a:srcRect/>
          <a:stretch>
            <a:fillRect/>
          </a:stretch>
        </p:blipFill>
        <p:spPr bwMode="auto">
          <a:xfrm>
            <a:off x="395536" y="939823"/>
            <a:ext cx="8352928" cy="55855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4 Elipse"/>
          <p:cNvSpPr/>
          <p:nvPr/>
        </p:nvSpPr>
        <p:spPr>
          <a:xfrm>
            <a:off x="6516216" y="5157192"/>
            <a:ext cx="1152128" cy="360040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http://image.slidesharecdn.com/captulo58tratadodefisiologamdica-130521033622-phpapp02/95/slide-11-1024.jpg?cb=13691256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17036" y="-27384"/>
            <a:ext cx="952554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400" dirty="0" smtClean="0"/>
              <a:t>2 Vías de Comunicación </a:t>
            </a:r>
            <a:r>
              <a:rPr lang="es-ES" sz="2400" dirty="0" smtClean="0"/>
              <a:t>entre el sistema límbico y el tronco del </a:t>
            </a:r>
            <a:r>
              <a:rPr lang="es-ES" sz="2400" dirty="0" smtClean="0"/>
              <a:t>encéfalo…</a:t>
            </a:r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s-ES" sz="2000" dirty="0" smtClean="0"/>
          </a:p>
          <a:p>
            <a:r>
              <a:rPr lang="es-ES" sz="2000" dirty="0" smtClean="0"/>
              <a:t>a) </a:t>
            </a:r>
            <a:r>
              <a:rPr lang="es-ES" sz="2000" i="1" u="sng" dirty="0" smtClean="0"/>
              <a:t>Fascículo </a:t>
            </a:r>
            <a:r>
              <a:rPr lang="es-ES" sz="2000" i="1" u="sng" dirty="0" err="1" smtClean="0"/>
              <a:t>prosencefálico</a:t>
            </a:r>
            <a:r>
              <a:rPr lang="es-ES" sz="2000" i="1" u="sng" dirty="0" smtClean="0"/>
              <a:t> </a:t>
            </a:r>
            <a:r>
              <a:rPr lang="es-ES" sz="2000" i="1" u="sng" dirty="0" smtClean="0"/>
              <a:t>medial</a:t>
            </a:r>
            <a:r>
              <a:rPr lang="es-ES" sz="2000" dirty="0" smtClean="0"/>
              <a:t>: desciende </a:t>
            </a:r>
            <a:r>
              <a:rPr lang="es-ES" sz="2000" dirty="0" smtClean="0"/>
              <a:t>por el centro del hipotálamo </a:t>
            </a:r>
            <a:endParaRPr lang="es-ES" sz="2000" dirty="0" smtClean="0"/>
          </a:p>
          <a:p>
            <a:pPr>
              <a:buNone/>
            </a:pPr>
            <a:r>
              <a:rPr lang="es-ES" sz="2000" dirty="0" smtClean="0"/>
              <a:t>       (desde regiones </a:t>
            </a:r>
            <a:r>
              <a:rPr lang="es-ES" sz="2000" dirty="0" err="1" smtClean="0"/>
              <a:t>septal</a:t>
            </a:r>
            <a:r>
              <a:rPr lang="es-ES" sz="2000" dirty="0" smtClean="0"/>
              <a:t> </a:t>
            </a:r>
            <a:r>
              <a:rPr lang="es-ES" sz="2000" dirty="0" smtClean="0"/>
              <a:t>y </a:t>
            </a:r>
            <a:r>
              <a:rPr lang="es-ES" sz="2000" dirty="0" err="1" smtClean="0"/>
              <a:t>orbitofrontal</a:t>
            </a:r>
            <a:r>
              <a:rPr lang="es-ES" sz="2000" dirty="0" smtClean="0"/>
              <a:t> de la corteza cerebral hasta la formación reticular del tronco del </a:t>
            </a:r>
            <a:r>
              <a:rPr lang="es-ES" sz="2000" dirty="0" smtClean="0"/>
              <a:t>encéfalo).</a:t>
            </a:r>
          </a:p>
          <a:p>
            <a:pPr>
              <a:buNone/>
            </a:pPr>
            <a:r>
              <a:rPr lang="es-ES" sz="2000" dirty="0" smtClean="0"/>
              <a:t> </a:t>
            </a:r>
            <a:r>
              <a:rPr lang="es-ES" sz="2000" dirty="0" smtClean="0"/>
              <a:t>                                           – </a:t>
            </a:r>
            <a:r>
              <a:rPr lang="es-ES" sz="2000" i="1" dirty="0" smtClean="0"/>
              <a:t>Importante vía en doble sentido</a:t>
            </a:r>
            <a:r>
              <a:rPr lang="es-ES" sz="2000" dirty="0" smtClean="0"/>
              <a:t>-</a:t>
            </a:r>
            <a:endParaRPr lang="es-ES" sz="2000" dirty="0" smtClean="0"/>
          </a:p>
          <a:p>
            <a:endParaRPr lang="es-ES" sz="2000" dirty="0" smtClean="0"/>
          </a:p>
          <a:p>
            <a:r>
              <a:rPr lang="es-ES" sz="2000" dirty="0" smtClean="0"/>
              <a:t>b) </a:t>
            </a:r>
            <a:r>
              <a:rPr lang="es-ES" sz="2000" dirty="0" smtClean="0"/>
              <a:t>Vía </a:t>
            </a:r>
            <a:r>
              <a:rPr lang="es-ES" sz="2000" dirty="0" smtClean="0"/>
              <a:t>de transmisión </a:t>
            </a:r>
            <a:r>
              <a:rPr lang="es-ES" sz="2000" dirty="0" smtClean="0"/>
              <a:t>con </a:t>
            </a:r>
            <a:r>
              <a:rPr lang="es-ES" sz="2000" u="sng" dirty="0" smtClean="0"/>
              <a:t>trayectos cortos </a:t>
            </a:r>
            <a:r>
              <a:rPr lang="es-ES" sz="2000" dirty="0" smtClean="0"/>
              <a:t>entre </a:t>
            </a:r>
            <a:r>
              <a:rPr lang="es-ES" sz="2000" dirty="0" smtClean="0"/>
              <a:t>FR  y el tálamo, hipotálamo </a:t>
            </a:r>
            <a:r>
              <a:rPr lang="es-ES" sz="2000" dirty="0" smtClean="0"/>
              <a:t>y la mayor parte </a:t>
            </a:r>
            <a:r>
              <a:rPr lang="es-ES" sz="2000" dirty="0" smtClean="0"/>
              <a:t>del </a:t>
            </a:r>
            <a:r>
              <a:rPr lang="es-ES" sz="2000" dirty="0" smtClean="0"/>
              <a:t>encéfalo basal. </a:t>
            </a:r>
          </a:p>
          <a:p>
            <a:endParaRPr lang="es-E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Introducción…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GT" sz="2400" dirty="0" smtClean="0"/>
              <a:t>Sistemas Activadores/Impulsores del encéfalo</a:t>
            </a:r>
          </a:p>
          <a:p>
            <a:r>
              <a:rPr lang="es-GT" sz="2400" dirty="0" smtClean="0"/>
              <a:t>Sistema Límbico</a:t>
            </a:r>
          </a:p>
          <a:p>
            <a:pPr>
              <a:buNone/>
            </a:pPr>
            <a:r>
              <a:rPr lang="es-GT" sz="2400" dirty="0" smtClean="0"/>
              <a:t>-Anatomía</a:t>
            </a:r>
          </a:p>
          <a:p>
            <a:pPr>
              <a:buNone/>
            </a:pPr>
            <a:r>
              <a:rPr lang="es-GT" sz="2400" dirty="0" smtClean="0"/>
              <a:t>-Hipotálamo</a:t>
            </a:r>
          </a:p>
          <a:p>
            <a:pPr>
              <a:buNone/>
            </a:pPr>
            <a:r>
              <a:rPr lang="es-GT" sz="2400" dirty="0" smtClean="0"/>
              <a:t>-Otros Componentes del Sistema Límbico</a:t>
            </a:r>
          </a:p>
          <a:p>
            <a:pPr>
              <a:buNone/>
            </a:pPr>
            <a:endParaRPr lang="es-GT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the brich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20" y="476672"/>
            <a:ext cx="8496944" cy="5609109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0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2" descr="C:\Users\Jonathan\Downloads\Rotation_brainstem_and_thalamu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517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ttp://www.med.ufro.cl/Recursos/neuroanatomia/archivos/12_diencefalo_archivos/image74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437112"/>
            <a:ext cx="9144000" cy="2420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7658" name="Picture 10" descr="http://www.med.ufro.cl/Recursos/neuroanatomia/archivos/11_ventriculos_laterales_archivos/image31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92696"/>
            <a:ext cx="8352928" cy="5883339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2" descr="C:\Users\Jonathan\Downloads\Striatum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50" name="Picture 2" descr="C:\Users\Jonathan\Downloads\Fornix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ile:Gray73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64096"/>
            <a:ext cx="5580112" cy="4509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C:\Users\Jonathan\Downloads\Corpus_callosum_smal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908720"/>
            <a:ext cx="3635896" cy="4437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150568.r68.cf1.rackcdn.com/wp-content/uploads/2012/12/Ideas-Gusanito1.jpg?c9d9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844824"/>
            <a:ext cx="6768752" cy="43806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252728"/>
          </a:xfrm>
        </p:spPr>
        <p:txBody>
          <a:bodyPr>
            <a:noAutofit/>
          </a:bodyPr>
          <a:lstStyle/>
          <a:p>
            <a:r>
              <a:rPr lang="es-ES" sz="2800" dirty="0" smtClean="0"/>
              <a:t>Fisiología del Hipotálamo…</a:t>
            </a:r>
            <a:endParaRPr lang="es-ES" sz="2800" dirty="0"/>
          </a:p>
        </p:txBody>
      </p:sp>
      <p:sp>
        <p:nvSpPr>
          <p:cNvPr id="5" name="4 Rectángulo"/>
          <p:cNvSpPr/>
          <p:nvPr/>
        </p:nvSpPr>
        <p:spPr>
          <a:xfrm>
            <a:off x="395536" y="1844824"/>
            <a:ext cx="835292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600" dirty="0" smtClean="0"/>
              <a:t>Vías de comunicación en </a:t>
            </a:r>
            <a:r>
              <a:rPr lang="es-ES" sz="1600" u="sng" dirty="0" smtClean="0"/>
              <a:t>doble sentido con  TODAS </a:t>
            </a:r>
            <a:r>
              <a:rPr lang="es-ES" sz="1600" dirty="0" smtClean="0"/>
              <a:t>las estructuras del sistema límbico</a:t>
            </a:r>
          </a:p>
          <a:p>
            <a:pPr algn="just"/>
            <a:r>
              <a:rPr lang="es-ES" sz="1600" dirty="0" smtClean="0"/>
              <a:t>El hipotálamo envía señales </a:t>
            </a:r>
            <a:r>
              <a:rPr lang="es-ES" sz="1600" b="1" i="1" u="sng" dirty="0" smtClean="0"/>
              <a:t>E</a:t>
            </a:r>
            <a:r>
              <a:rPr lang="es-ES" sz="1600" dirty="0" smtClean="0"/>
              <a:t>ferentes en 3 direcciones</a:t>
            </a:r>
            <a:r>
              <a:rPr lang="es-ES" sz="1600" dirty="0" smtClean="0"/>
              <a:t>:</a:t>
            </a:r>
          </a:p>
          <a:p>
            <a:pPr algn="just"/>
            <a:endParaRPr lang="es-ES" sz="1600" dirty="0" smtClean="0"/>
          </a:p>
          <a:p>
            <a:pPr marL="342900" indent="-342900" algn="just">
              <a:buAutoNum type="arabicParenR"/>
            </a:pPr>
            <a:r>
              <a:rPr lang="es-ES" sz="1600" dirty="0" err="1" smtClean="0"/>
              <a:t>Postero</a:t>
            </a:r>
            <a:r>
              <a:rPr lang="es-ES" sz="1600" dirty="0" smtClean="0"/>
              <a:t>-inferior</a:t>
            </a:r>
            <a:r>
              <a:rPr lang="es-ES" sz="1600" dirty="0" smtClean="0"/>
              <a:t>, (tronco del encéfalo) </a:t>
            </a:r>
            <a:r>
              <a:rPr lang="es-ES" sz="1600" dirty="0" err="1" smtClean="0"/>
              <a:t>pralte</a:t>
            </a:r>
            <a:r>
              <a:rPr lang="es-ES" sz="1600" dirty="0" smtClean="0"/>
              <a:t>. Al </a:t>
            </a:r>
            <a:r>
              <a:rPr lang="es-ES" sz="1600" dirty="0" smtClean="0">
                <a:solidFill>
                  <a:srgbClr val="FF0000"/>
                </a:solidFill>
              </a:rPr>
              <a:t>FR</a:t>
            </a:r>
            <a:r>
              <a:rPr lang="es-ES" sz="1600" dirty="0" smtClean="0"/>
              <a:t> y desde ahí hasta los nervios periféricos del SNA. </a:t>
            </a:r>
          </a:p>
          <a:p>
            <a:pPr marL="342900" indent="-342900" algn="just">
              <a:buAutoNum type="arabicParenR"/>
            </a:pPr>
            <a:endParaRPr lang="es-ES" sz="1600" dirty="0" smtClean="0"/>
          </a:p>
          <a:p>
            <a:pPr marL="342900" indent="-342900" algn="just">
              <a:buAutoNum type="arabicParenR"/>
            </a:pPr>
            <a:r>
              <a:rPr lang="es-ES" sz="1600" dirty="0" smtClean="0"/>
              <a:t>Superior</a:t>
            </a:r>
            <a:r>
              <a:rPr lang="es-ES" sz="1600" dirty="0" smtClean="0"/>
              <a:t>, (</a:t>
            </a:r>
            <a:r>
              <a:rPr lang="es-ES" sz="1600" dirty="0" err="1" smtClean="0">
                <a:solidFill>
                  <a:srgbClr val="FF0000"/>
                </a:solidFill>
              </a:rPr>
              <a:t>diencéfalo</a:t>
            </a:r>
            <a:r>
              <a:rPr lang="es-ES" sz="1600" dirty="0" smtClean="0">
                <a:solidFill>
                  <a:srgbClr val="FF0000"/>
                </a:solidFill>
              </a:rPr>
              <a:t> y </a:t>
            </a:r>
            <a:r>
              <a:rPr lang="es-ES" sz="1600" dirty="0" err="1" smtClean="0">
                <a:solidFill>
                  <a:srgbClr val="FF0000"/>
                </a:solidFill>
              </a:rPr>
              <a:t>telencéfalo</a:t>
            </a:r>
            <a:r>
              <a:rPr lang="es-ES" sz="1600" dirty="0" smtClean="0"/>
              <a:t>) especialmente núcleos anteriores del tálamo y porciones límbicas de la corteza cerebral. </a:t>
            </a:r>
            <a:endParaRPr lang="es-ES" sz="1600" dirty="0" smtClean="0"/>
          </a:p>
          <a:p>
            <a:pPr marL="342900" indent="-342900" algn="just">
              <a:buAutoNum type="arabicParenR"/>
            </a:pPr>
            <a:endParaRPr lang="es-ES" sz="1600" dirty="0" smtClean="0"/>
          </a:p>
          <a:p>
            <a:pPr marL="342900" indent="-342900" algn="just">
              <a:buAutoNum type="arabicParenR"/>
            </a:pPr>
            <a:r>
              <a:rPr lang="es-ES" sz="1600" dirty="0" smtClean="0"/>
              <a:t>Hacia </a:t>
            </a:r>
            <a:r>
              <a:rPr lang="es-ES" sz="1600" dirty="0" smtClean="0"/>
              <a:t>el </a:t>
            </a:r>
            <a:r>
              <a:rPr lang="es-ES" sz="1600" dirty="0" smtClean="0">
                <a:solidFill>
                  <a:srgbClr val="FF0000"/>
                </a:solidFill>
              </a:rPr>
              <a:t>infundíbulo hipotalámico </a:t>
            </a:r>
            <a:r>
              <a:rPr lang="es-ES" sz="1600" dirty="0" smtClean="0"/>
              <a:t>para controlar la mayoría de las funciones secretoras de la </a:t>
            </a:r>
            <a:r>
              <a:rPr lang="es-ES" sz="1600" dirty="0" err="1" smtClean="0"/>
              <a:t>neurohipofisis</a:t>
            </a:r>
            <a:r>
              <a:rPr lang="es-ES" sz="1600" dirty="0" smtClean="0"/>
              <a:t> y la </a:t>
            </a:r>
            <a:r>
              <a:rPr lang="es-ES" sz="1600" dirty="0" err="1" smtClean="0"/>
              <a:t>adenohipofisis</a:t>
            </a:r>
            <a:r>
              <a:rPr lang="es-ES" sz="1600" dirty="0" smtClean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000" u="sng" dirty="0" smtClean="0"/>
              <a:t>Funciones Vegetativas y Endocrinas del </a:t>
            </a:r>
            <a:r>
              <a:rPr lang="es-GT" sz="2000" u="sng" dirty="0" smtClean="0"/>
              <a:t>Hipotálamo</a:t>
            </a:r>
            <a:endParaRPr lang="es-ES" sz="2000" dirty="0"/>
          </a:p>
        </p:txBody>
      </p:sp>
      <p:sp>
        <p:nvSpPr>
          <p:cNvPr id="4" name="2 Marcador de contenido"/>
          <p:cNvSpPr>
            <a:spLocks noGrp="1"/>
          </p:cNvSpPr>
          <p:nvPr>
            <p:ph idx="1"/>
          </p:nvPr>
        </p:nvSpPr>
        <p:spPr>
          <a:xfrm>
            <a:off x="323528" y="1772816"/>
            <a:ext cx="5832648" cy="4824536"/>
          </a:xfrm>
        </p:spPr>
        <p:txBody>
          <a:bodyPr>
            <a:noAutofit/>
          </a:bodyPr>
          <a:lstStyle/>
          <a:p>
            <a:pPr algn="just">
              <a:buNone/>
            </a:pPr>
            <a:endParaRPr lang="es-ES" sz="1400" i="1" dirty="0" smtClean="0"/>
          </a:p>
          <a:p>
            <a:pPr algn="just">
              <a:buNone/>
            </a:pPr>
            <a:r>
              <a:rPr lang="es-ES" sz="1600" i="1" dirty="0" smtClean="0"/>
              <a:t>- </a:t>
            </a:r>
            <a:r>
              <a:rPr lang="es-ES" sz="1600" i="1" u="sng" dirty="0" smtClean="0"/>
              <a:t>Regulación </a:t>
            </a:r>
            <a:r>
              <a:rPr lang="es-ES" sz="1600" i="1" u="sng" dirty="0" smtClean="0"/>
              <a:t>de la temperatura corporal</a:t>
            </a:r>
            <a:r>
              <a:rPr lang="es-ES" sz="1400" i="1" dirty="0" smtClean="0"/>
              <a:t>.- área </a:t>
            </a:r>
            <a:r>
              <a:rPr lang="es-ES" sz="1400" i="1" dirty="0" err="1" smtClean="0"/>
              <a:t>preóptica</a:t>
            </a:r>
            <a:r>
              <a:rPr lang="es-ES" sz="1400" i="1" dirty="0" smtClean="0"/>
              <a:t>(Anterior), también </a:t>
            </a:r>
            <a:r>
              <a:rPr lang="es-ES" sz="1400" i="1" dirty="0" smtClean="0"/>
              <a:t>regula la sudoración, jadeo y </a:t>
            </a:r>
            <a:r>
              <a:rPr lang="es-ES" sz="1400" i="1" dirty="0" smtClean="0"/>
              <a:t>la inhibición </a:t>
            </a:r>
            <a:r>
              <a:rPr lang="es-ES" sz="1400" i="1" dirty="0" smtClean="0"/>
              <a:t>de la </a:t>
            </a:r>
            <a:r>
              <a:rPr lang="es-ES" sz="1400" i="1" dirty="0" err="1" smtClean="0"/>
              <a:t>tirotropina</a:t>
            </a:r>
            <a:r>
              <a:rPr lang="es-ES" sz="1400" i="1" dirty="0" smtClean="0"/>
              <a:t>.</a:t>
            </a:r>
          </a:p>
          <a:p>
            <a:pPr algn="just">
              <a:buFontTx/>
              <a:buChar char="-"/>
            </a:pPr>
            <a:endParaRPr lang="es-ES" sz="1400" i="1" dirty="0" smtClean="0"/>
          </a:p>
          <a:p>
            <a:pPr algn="just">
              <a:buNone/>
            </a:pPr>
            <a:r>
              <a:rPr lang="es-ES" sz="1600" i="1" dirty="0" smtClean="0"/>
              <a:t>- </a:t>
            </a:r>
            <a:r>
              <a:rPr lang="es-ES" sz="1600" i="1" u="sng" dirty="0" smtClean="0"/>
              <a:t>Regulación </a:t>
            </a:r>
            <a:r>
              <a:rPr lang="es-ES" sz="1600" i="1" u="sng" dirty="0" smtClean="0"/>
              <a:t>del agua corporal</a:t>
            </a:r>
            <a:r>
              <a:rPr lang="es-ES" sz="1400" i="1" dirty="0" smtClean="0"/>
              <a:t>.- por 2 </a:t>
            </a:r>
            <a:r>
              <a:rPr lang="es-ES" sz="1400" i="1" dirty="0" smtClean="0"/>
              <a:t>mecanismos:</a:t>
            </a:r>
            <a:endParaRPr lang="es-ES" sz="1400" i="1" dirty="0" smtClean="0"/>
          </a:p>
          <a:p>
            <a:pPr algn="just">
              <a:buNone/>
            </a:pPr>
            <a:r>
              <a:rPr lang="es-ES" sz="1400" dirty="0" smtClean="0"/>
              <a:t>1</a:t>
            </a:r>
            <a:r>
              <a:rPr lang="es-ES" sz="1400" dirty="0" smtClean="0"/>
              <a:t>.-</a:t>
            </a:r>
            <a:r>
              <a:rPr lang="es-ES" sz="1400" dirty="0" smtClean="0"/>
              <a:t>Origina Sed. </a:t>
            </a:r>
            <a:endParaRPr lang="es-ES" sz="1400" dirty="0" smtClean="0"/>
          </a:p>
          <a:p>
            <a:pPr algn="just">
              <a:buNone/>
            </a:pPr>
            <a:r>
              <a:rPr lang="es-ES" sz="1400" dirty="0" smtClean="0"/>
              <a:t>2.-Controla la excreción de </a:t>
            </a:r>
            <a:r>
              <a:rPr lang="es-ES" sz="1400" dirty="0" smtClean="0"/>
              <a:t>orina.</a:t>
            </a:r>
          </a:p>
          <a:p>
            <a:pPr algn="just">
              <a:buNone/>
            </a:pPr>
            <a:r>
              <a:rPr lang="es-ES" sz="1400" dirty="0" smtClean="0"/>
              <a:t> </a:t>
            </a:r>
            <a:endParaRPr lang="es-ES" sz="1400" dirty="0" smtClean="0"/>
          </a:p>
          <a:p>
            <a:pPr algn="just">
              <a:buNone/>
            </a:pPr>
            <a:r>
              <a:rPr lang="es-ES" sz="1400" dirty="0" smtClean="0"/>
              <a:t>Hipotálamo </a:t>
            </a:r>
            <a:r>
              <a:rPr lang="es-ES" sz="1400" dirty="0" smtClean="0"/>
              <a:t>lateral </a:t>
            </a:r>
            <a:r>
              <a:rPr lang="es-ES" sz="1400" dirty="0" smtClean="0"/>
              <a:t> (centro </a:t>
            </a:r>
            <a:r>
              <a:rPr lang="es-ES" sz="1400" dirty="0" smtClean="0"/>
              <a:t>de </a:t>
            </a:r>
            <a:r>
              <a:rPr lang="es-ES" sz="1400" dirty="0" smtClean="0"/>
              <a:t>sed), </a:t>
            </a:r>
            <a:r>
              <a:rPr lang="es-ES" sz="1400" dirty="0" smtClean="0"/>
              <a:t>el exceso de los electrólitos de los líquidos </a:t>
            </a:r>
            <a:r>
              <a:rPr lang="es-ES" sz="1400" dirty="0" smtClean="0"/>
              <a:t>adyacentes… Estimulará tomar agua.</a:t>
            </a:r>
          </a:p>
          <a:p>
            <a:pPr algn="just">
              <a:buNone/>
            </a:pPr>
            <a:r>
              <a:rPr lang="es-ES" sz="1400" dirty="0" smtClean="0"/>
              <a:t>El </a:t>
            </a:r>
            <a:r>
              <a:rPr lang="es-ES" sz="1400" dirty="0" smtClean="0"/>
              <a:t>control de la </a:t>
            </a:r>
            <a:r>
              <a:rPr lang="es-ES" sz="1400" dirty="0" smtClean="0"/>
              <a:t>Diuresis (núcleos </a:t>
            </a:r>
            <a:r>
              <a:rPr lang="es-ES" sz="1400" dirty="0" err="1" smtClean="0"/>
              <a:t>supraópticos</a:t>
            </a:r>
            <a:r>
              <a:rPr lang="es-ES" sz="1400" dirty="0" smtClean="0"/>
              <a:t>), líquidos muy concentrados </a:t>
            </a:r>
            <a:r>
              <a:rPr lang="es-ES" sz="1400" dirty="0" smtClean="0"/>
              <a:t>estimulan </a:t>
            </a:r>
            <a:r>
              <a:rPr lang="es-ES" sz="1400" dirty="0" err="1" smtClean="0"/>
              <a:t>lneuronas</a:t>
            </a:r>
            <a:r>
              <a:rPr lang="es-ES" sz="1400" dirty="0" smtClean="0"/>
              <a:t> que </a:t>
            </a:r>
            <a:r>
              <a:rPr lang="es-ES" sz="1400" dirty="0" smtClean="0"/>
              <a:t>se dirigen </a:t>
            </a:r>
            <a:r>
              <a:rPr lang="es-ES" sz="1400" dirty="0" smtClean="0"/>
              <a:t>a la </a:t>
            </a:r>
            <a:r>
              <a:rPr lang="es-ES" sz="1400" dirty="0" err="1" smtClean="0"/>
              <a:t>neurohipófisis</a:t>
            </a:r>
            <a:r>
              <a:rPr lang="es-ES" sz="1400" dirty="0" smtClean="0"/>
              <a:t> y secreta ADH(vasopresina</a:t>
            </a:r>
            <a:r>
              <a:rPr lang="es-ES" sz="1400" dirty="0" smtClean="0"/>
              <a:t>) </a:t>
            </a:r>
            <a:r>
              <a:rPr lang="es-ES" sz="1400" dirty="0" smtClean="0"/>
              <a:t>es </a:t>
            </a:r>
            <a:r>
              <a:rPr lang="es-ES" sz="1400" dirty="0" smtClean="0"/>
              <a:t>absorbida por la sangre y se transporta hasta los riñones donde actúan sobre los túbulos colectores para aumentar la reabsorción de agua. </a:t>
            </a:r>
            <a:r>
              <a:rPr lang="es-ES" sz="1400" dirty="0" smtClean="0"/>
              <a:t>Orina concentrada.</a:t>
            </a:r>
          </a:p>
        </p:txBody>
      </p:sp>
      <p:pic>
        <p:nvPicPr>
          <p:cNvPr id="5" name="Imagen 3" descr="fiefrebols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16216" y="2132856"/>
            <a:ext cx="2324153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628800"/>
            <a:ext cx="5616624" cy="462560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ES" sz="2000" i="1" dirty="0" smtClean="0"/>
              <a:t>-</a:t>
            </a:r>
            <a:r>
              <a:rPr lang="es-ES" sz="2000" i="1" u="sng" dirty="0" smtClean="0"/>
              <a:t>Regulación </a:t>
            </a:r>
            <a:r>
              <a:rPr lang="es-ES" sz="2000" i="1" u="sng" dirty="0" smtClean="0"/>
              <a:t>cardiovascular.- </a:t>
            </a:r>
            <a:endParaRPr lang="es-ES" sz="2000" i="1" u="sng" dirty="0" smtClean="0"/>
          </a:p>
          <a:p>
            <a:pPr algn="just">
              <a:buNone/>
            </a:pPr>
            <a:r>
              <a:rPr lang="es-ES" sz="2000" i="1" dirty="0" smtClean="0"/>
              <a:t>Hipotálamo </a:t>
            </a:r>
            <a:r>
              <a:rPr lang="es-ES" sz="2000" i="1" dirty="0" smtClean="0"/>
              <a:t>lateral y posterior. ↑ PA y </a:t>
            </a:r>
            <a:r>
              <a:rPr lang="es-ES" sz="2000" i="1" dirty="0" err="1" smtClean="0"/>
              <a:t>Fc</a:t>
            </a:r>
            <a:r>
              <a:rPr lang="es-ES" sz="2000" i="1" dirty="0" smtClean="0"/>
              <a:t>, mientras que el área </a:t>
            </a:r>
            <a:r>
              <a:rPr lang="es-ES" sz="2000" i="1" dirty="0" err="1" smtClean="0"/>
              <a:t>preóptica</a:t>
            </a:r>
            <a:r>
              <a:rPr lang="es-ES" sz="2000" i="1" dirty="0" smtClean="0"/>
              <a:t> ↓PA y </a:t>
            </a:r>
            <a:r>
              <a:rPr lang="es-ES" sz="2000" i="1" dirty="0" err="1" smtClean="0"/>
              <a:t>Fc.</a:t>
            </a:r>
            <a:r>
              <a:rPr lang="es-ES" sz="2000" i="1" dirty="0" smtClean="0"/>
              <a:t> Estas acciones se transmiten a través de los centros de control cardiovascular reticulares. </a:t>
            </a:r>
            <a:endParaRPr lang="es-ES" sz="2000" i="1" dirty="0" smtClean="0"/>
          </a:p>
          <a:p>
            <a:pPr algn="just">
              <a:buNone/>
            </a:pPr>
            <a:endParaRPr lang="es-GT" sz="2000" dirty="0" smtClean="0"/>
          </a:p>
          <a:p>
            <a:pPr algn="just">
              <a:buNone/>
            </a:pPr>
            <a:endParaRPr lang="es-ES" sz="2000" dirty="0" smtClean="0"/>
          </a:p>
          <a:p>
            <a:pPr algn="just">
              <a:buNone/>
            </a:pPr>
            <a:r>
              <a:rPr lang="es-ES" sz="2000" i="1" dirty="0" smtClean="0"/>
              <a:t>-</a:t>
            </a:r>
            <a:r>
              <a:rPr lang="es-ES" sz="2000" i="1" u="sng" dirty="0" smtClean="0"/>
              <a:t>Regulación </a:t>
            </a:r>
            <a:r>
              <a:rPr lang="es-ES" sz="2000" i="1" u="sng" dirty="0" smtClean="0"/>
              <a:t>de la contractilidad uterina y </a:t>
            </a:r>
            <a:r>
              <a:rPr lang="es-ES" sz="2000" i="1" u="sng" dirty="0" smtClean="0"/>
              <a:t>eyección de </a:t>
            </a:r>
            <a:r>
              <a:rPr lang="es-ES" sz="2000" i="1" u="sng" dirty="0" smtClean="0"/>
              <a:t>leche por la mama</a:t>
            </a:r>
            <a:r>
              <a:rPr lang="es-ES" sz="2000" i="1" dirty="0" smtClean="0"/>
              <a:t>.</a:t>
            </a:r>
          </a:p>
          <a:p>
            <a:pPr algn="just">
              <a:buNone/>
            </a:pPr>
            <a:r>
              <a:rPr lang="es-ES" sz="2000" i="1" dirty="0" smtClean="0"/>
              <a:t>Núcleos </a:t>
            </a:r>
            <a:r>
              <a:rPr lang="es-ES" sz="2000" i="1" dirty="0" err="1" smtClean="0"/>
              <a:t>paraventriculares</a:t>
            </a:r>
            <a:r>
              <a:rPr lang="es-ES" sz="2000" i="1" dirty="0" smtClean="0"/>
              <a:t> -Secreta </a:t>
            </a:r>
            <a:r>
              <a:rPr lang="es-ES" sz="2000" i="1" dirty="0" err="1" smtClean="0"/>
              <a:t>oxitocina</a:t>
            </a:r>
            <a:r>
              <a:rPr lang="es-ES" sz="2000" i="1" dirty="0" smtClean="0"/>
              <a:t>- </a:t>
            </a:r>
          </a:p>
          <a:p>
            <a:pPr algn="just">
              <a:buNone/>
            </a:pPr>
            <a:r>
              <a:rPr lang="es-ES" sz="2000" i="1" dirty="0" smtClean="0">
                <a:latin typeface="Calibri"/>
              </a:rPr>
              <a:t>↑ </a:t>
            </a:r>
            <a:r>
              <a:rPr lang="es-ES" sz="2000" i="1" dirty="0" smtClean="0"/>
              <a:t>contractilidad </a:t>
            </a:r>
            <a:r>
              <a:rPr lang="es-ES" sz="2000" i="1" dirty="0" smtClean="0"/>
              <a:t>del </a:t>
            </a:r>
            <a:r>
              <a:rPr lang="es-ES" sz="2000" i="1" dirty="0" smtClean="0"/>
              <a:t>útero</a:t>
            </a:r>
          </a:p>
          <a:p>
            <a:pPr algn="just">
              <a:buNone/>
            </a:pPr>
            <a:r>
              <a:rPr lang="es-ES" sz="2000" i="1" dirty="0" smtClean="0"/>
              <a:t> </a:t>
            </a:r>
            <a:r>
              <a:rPr lang="es-ES" sz="2000" i="1" dirty="0" smtClean="0"/>
              <a:t>Eyección de leche(siempre </a:t>
            </a:r>
            <a:r>
              <a:rPr lang="es-ES" sz="2000" i="1" dirty="0" smtClean="0"/>
              <a:t>que el bebe </a:t>
            </a:r>
            <a:r>
              <a:rPr lang="es-ES" sz="2000" i="1" dirty="0" smtClean="0"/>
              <a:t>succione)</a:t>
            </a:r>
          </a:p>
          <a:p>
            <a:pPr algn="just">
              <a:buNone/>
            </a:pPr>
            <a:r>
              <a:rPr lang="es-ES" sz="2000" i="1" dirty="0" smtClean="0"/>
              <a:t> </a:t>
            </a:r>
            <a:endParaRPr lang="es-ES" sz="2000" i="1" dirty="0" smtClean="0"/>
          </a:p>
          <a:p>
            <a:pPr algn="just">
              <a:buNone/>
            </a:pPr>
            <a:endParaRPr lang="es-ES" sz="2000" dirty="0"/>
          </a:p>
        </p:txBody>
      </p:sp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003512"/>
          </a:xfrm>
        </p:spPr>
        <p:txBody>
          <a:bodyPr>
            <a:noAutofit/>
          </a:bodyPr>
          <a:lstStyle/>
          <a:p>
            <a:r>
              <a:rPr lang="es-ES" sz="2800" dirty="0" smtClean="0"/>
              <a:t>Fisiología del Hipotálamo…</a:t>
            </a:r>
            <a:endParaRPr lang="es-ES" sz="2800" dirty="0"/>
          </a:p>
        </p:txBody>
      </p:sp>
      <p:pic>
        <p:nvPicPr>
          <p:cNvPr id="6" name="Marcador de posición de imagen 12" descr="Taller-Inteligencia-Emocional.jpg"/>
          <p:cNvPicPr>
            <a:picLocks noChangeAspect="1"/>
          </p:cNvPicPr>
          <p:nvPr/>
        </p:nvPicPr>
        <p:blipFill>
          <a:blip r:embed="rId2" cstate="print"/>
          <a:srcRect l="26585" r="26585"/>
          <a:stretch>
            <a:fillRect/>
          </a:stretch>
        </p:blipFill>
        <p:spPr>
          <a:xfrm>
            <a:off x="6300192" y="3717032"/>
            <a:ext cx="2611560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n 3" descr="downloa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192" y="620688"/>
            <a:ext cx="2627784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3200" dirty="0" smtClean="0"/>
              <a:t/>
            </a:r>
            <a:br>
              <a:rPr lang="es-GT" sz="3200" dirty="0" smtClean="0"/>
            </a:br>
            <a:endParaRPr lang="es-ES" sz="3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s-ES" sz="1600" dirty="0" smtClean="0">
                <a:latin typeface="Georgia"/>
              </a:rPr>
              <a:t>Se refiere a todo el circuito neuronal que controla el comportamiento emocional y los impulsos de las motivaciones</a:t>
            </a:r>
            <a:r>
              <a:rPr lang="es-ES" sz="1600" dirty="0" smtClean="0">
                <a:latin typeface="Georgia"/>
              </a:rPr>
              <a:t>.</a:t>
            </a:r>
          </a:p>
          <a:p>
            <a:pPr algn="just"/>
            <a:endParaRPr lang="es-ES" sz="1600" dirty="0" smtClean="0">
              <a:latin typeface="Georgia"/>
            </a:endParaRPr>
          </a:p>
          <a:p>
            <a:pPr algn="just"/>
            <a:r>
              <a:rPr lang="es-ES" sz="1600" dirty="0" smtClean="0"/>
              <a:t>Paul Broca </a:t>
            </a:r>
            <a:r>
              <a:rPr lang="es-ES" sz="1600" dirty="0" smtClean="0"/>
              <a:t>le llamó </a:t>
            </a:r>
            <a:r>
              <a:rPr lang="es-ES" sz="1600" dirty="0" smtClean="0"/>
              <a:t>el gran </a:t>
            </a:r>
            <a:r>
              <a:rPr lang="es-ES" sz="1600" dirty="0" smtClean="0"/>
              <a:t>lóbulo límbico </a:t>
            </a:r>
            <a:r>
              <a:rPr lang="es-ES" sz="1600" dirty="0" smtClean="0"/>
              <a:t>(del latín </a:t>
            </a:r>
            <a:r>
              <a:rPr lang="es-ES" sz="1600" dirty="0" err="1" smtClean="0"/>
              <a:t>límbus</a:t>
            </a:r>
            <a:r>
              <a:rPr lang="es-ES" sz="1600" dirty="0" smtClean="0"/>
              <a:t>, “frontera”), a las estructuras corticales que se encuentran en el límite entre el cerebro </a:t>
            </a:r>
            <a:r>
              <a:rPr lang="es-ES" sz="1600" dirty="0" smtClean="0"/>
              <a:t>anterior(hemisferios) </a:t>
            </a:r>
            <a:r>
              <a:rPr lang="es-ES" sz="1600" dirty="0" smtClean="0"/>
              <a:t>y el tallo </a:t>
            </a:r>
            <a:r>
              <a:rPr lang="es-ES" sz="1600" dirty="0" smtClean="0"/>
              <a:t>cerebral </a:t>
            </a:r>
          </a:p>
          <a:p>
            <a:pPr algn="just">
              <a:buNone/>
            </a:pPr>
            <a:endParaRPr lang="es-ES" sz="1600" dirty="0" smtClean="0"/>
          </a:p>
          <a:p>
            <a:pPr algn="just" fontAlgn="base"/>
            <a:r>
              <a:rPr lang="es-ES" sz="1600" dirty="0" smtClean="0"/>
              <a:t>El </a:t>
            </a:r>
            <a:r>
              <a:rPr lang="es-ES" sz="1600" dirty="0" smtClean="0"/>
              <a:t>Sistema </a:t>
            </a:r>
            <a:r>
              <a:rPr lang="es-ES" sz="1600" dirty="0" smtClean="0"/>
              <a:t>Límbico </a:t>
            </a:r>
            <a:r>
              <a:rPr lang="es-ES" sz="1600" dirty="0" smtClean="0"/>
              <a:t>está básicamente envuelto en las experiencias y expresiones de la emoción tales como el amor, la </a:t>
            </a:r>
            <a:r>
              <a:rPr lang="es-ES" sz="1600" dirty="0" smtClean="0"/>
              <a:t>alegría</a:t>
            </a:r>
            <a:r>
              <a:rPr lang="es-ES" sz="1600" dirty="0" smtClean="0"/>
              <a:t>, el miedo, la depresión, el sentirse o no afectado y, a su vez, controla el sistema autónomo del </a:t>
            </a:r>
            <a:r>
              <a:rPr lang="es-ES" sz="1600" dirty="0" smtClean="0"/>
              <a:t>organismo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75191"/>
            <a:ext cx="4690864" cy="462560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ES" sz="1600" dirty="0" smtClean="0"/>
              <a:t>-</a:t>
            </a:r>
            <a:r>
              <a:rPr lang="es-ES" sz="1600" i="1" u="sng" dirty="0" smtClean="0"/>
              <a:t>Regulación digestiva y alimentación</a:t>
            </a:r>
          </a:p>
          <a:p>
            <a:pPr algn="just">
              <a:buNone/>
            </a:pPr>
            <a:r>
              <a:rPr lang="es-ES" sz="1600" i="1" dirty="0" smtClean="0"/>
              <a:t>Área hipotalámica lateral-Centro del Hambre- </a:t>
            </a:r>
            <a:r>
              <a:rPr lang="es-ES" sz="1600" dirty="0" smtClean="0"/>
              <a:t>(lesión: Inanición letal)</a:t>
            </a:r>
          </a:p>
          <a:p>
            <a:pPr algn="just">
              <a:buNone/>
            </a:pPr>
            <a:r>
              <a:rPr lang="es-ES" sz="1600" i="1" dirty="0" smtClean="0"/>
              <a:t>Núcleos </a:t>
            </a:r>
            <a:r>
              <a:rPr lang="es-ES" sz="1600" i="1" dirty="0" err="1" smtClean="0"/>
              <a:t>ventromediales</a:t>
            </a:r>
            <a:r>
              <a:rPr lang="es-ES" sz="1600" i="1" dirty="0" smtClean="0"/>
              <a:t> –Centro de la Saciedad- </a:t>
            </a:r>
            <a:r>
              <a:rPr lang="es-ES" sz="1600" dirty="0" smtClean="0"/>
              <a:t>lesión: (Hiperactividad/Obesidad)</a:t>
            </a:r>
            <a:endParaRPr lang="es-ES" sz="1600" i="1" dirty="0" smtClean="0"/>
          </a:p>
          <a:p>
            <a:pPr algn="just">
              <a:buNone/>
            </a:pPr>
            <a:r>
              <a:rPr lang="es-ES" sz="1600" i="1" dirty="0" smtClean="0"/>
              <a:t>Cuerpos Mamilares -reflejos de alimentación, como lamerse los labios y deglutir-</a:t>
            </a:r>
          </a:p>
          <a:p>
            <a:endParaRPr lang="es-ES" sz="1600" dirty="0"/>
          </a:p>
        </p:txBody>
      </p:sp>
      <p:pic>
        <p:nvPicPr>
          <p:cNvPr id="4" name="Imagen 3" descr="download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1628800"/>
            <a:ext cx="2765425" cy="3772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3" descr="Anorexic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3717032"/>
            <a:ext cx="3084367" cy="2537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003512"/>
          </a:xfrm>
        </p:spPr>
        <p:txBody>
          <a:bodyPr>
            <a:noAutofit/>
          </a:bodyPr>
          <a:lstStyle/>
          <a:p>
            <a:r>
              <a:rPr lang="es-ES" sz="2800" dirty="0" smtClean="0"/>
              <a:t>Fisiología del Hipotálamo…</a:t>
            </a: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13666" name="Picture 2" descr="http://www.uff.br/fisiovet/Conteudos/hipotalamo_clip_image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5181600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3668" name="Picture 4" descr="http://www.biotecnoblogos.es/wp-content/uploads/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60648"/>
            <a:ext cx="3995936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5 Rectángulo"/>
          <p:cNvSpPr/>
          <p:nvPr/>
        </p:nvSpPr>
        <p:spPr>
          <a:xfrm>
            <a:off x="179512" y="5085184"/>
            <a:ext cx="87484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endParaRPr lang="es-ES" sz="1400" b="1" dirty="0" smtClean="0"/>
          </a:p>
          <a:p>
            <a:pPr algn="just">
              <a:buNone/>
            </a:pPr>
            <a:r>
              <a:rPr lang="es-ES" sz="1400" b="1" dirty="0" smtClean="0"/>
              <a:t>Control hipotalámico de la secreción de hormonas por la </a:t>
            </a:r>
            <a:r>
              <a:rPr lang="es-ES" sz="1400" b="1" dirty="0" err="1" smtClean="0"/>
              <a:t>adenohipófisis</a:t>
            </a:r>
            <a:r>
              <a:rPr lang="es-ES" sz="1400" b="1" dirty="0" smtClean="0"/>
              <a:t> </a:t>
            </a:r>
          </a:p>
          <a:p>
            <a:pPr algn="just"/>
            <a:r>
              <a:rPr lang="es-ES" sz="1400" dirty="0" smtClean="0"/>
              <a:t>La </a:t>
            </a:r>
            <a:r>
              <a:rPr lang="es-ES" sz="1400" dirty="0" err="1" smtClean="0"/>
              <a:t>adenohipofisis</a:t>
            </a:r>
            <a:r>
              <a:rPr lang="es-ES" sz="1400" dirty="0" smtClean="0"/>
              <a:t> recibe su riego sanguíneo de la sangre que pasa antes por el hipotálamo, y después por los senos vasculares hipofisarios anteriores, antes de llegar a la </a:t>
            </a:r>
            <a:r>
              <a:rPr lang="es-ES" sz="1400" dirty="0" err="1" smtClean="0"/>
              <a:t>adenohipofisis</a:t>
            </a:r>
            <a:r>
              <a:rPr lang="es-ES" sz="1400" dirty="0" smtClean="0"/>
              <a:t> se vierten en ella hormonas </a:t>
            </a:r>
            <a:r>
              <a:rPr lang="es-ES" sz="1400" i="1" dirty="0" smtClean="0"/>
              <a:t>liberadoras e inhibidoras, estas hormonas se transportan a continuación a través del flujo sanguíneo hasta la </a:t>
            </a:r>
            <a:r>
              <a:rPr lang="es-ES" sz="1400" i="1" dirty="0" err="1" smtClean="0"/>
              <a:t>adenohipofisis</a:t>
            </a:r>
            <a:r>
              <a:rPr lang="es-ES" sz="1400" i="1" dirty="0" smtClean="0"/>
              <a:t> donde actúan sobre las células glandulares para controlar la liberación de c/hormona específica de la </a:t>
            </a:r>
            <a:r>
              <a:rPr lang="es-ES" sz="1400" i="1" dirty="0" err="1" smtClean="0"/>
              <a:t>adenohipofisis</a:t>
            </a:r>
            <a:r>
              <a:rPr lang="es-ES" sz="1400" i="1" dirty="0" smtClean="0"/>
              <a:t>.  </a:t>
            </a:r>
            <a:endParaRPr lang="es-ES" sz="14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4864"/>
            <a:ext cx="5257800" cy="36724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4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204864"/>
            <a:ext cx="3995936" cy="3717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700088"/>
            <a:ext cx="8610600" cy="5457825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400" dirty="0" smtClean="0"/>
              <a:t>Funciones conductuales(emocionales) del Hipotálamo…</a:t>
            </a:r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75191"/>
            <a:ext cx="8363272" cy="4625609"/>
          </a:xfrm>
        </p:spPr>
        <p:txBody>
          <a:bodyPr>
            <a:normAutofit/>
          </a:bodyPr>
          <a:lstStyle/>
          <a:p>
            <a:pPr algn="just"/>
            <a:r>
              <a:rPr lang="es-ES" sz="1600" b="1" dirty="0" smtClean="0"/>
              <a:t>Efectos ocasionados por la estimulación del hipotálamo </a:t>
            </a:r>
          </a:p>
          <a:p>
            <a:pPr algn="just">
              <a:buNone/>
            </a:pPr>
            <a:r>
              <a:rPr lang="es-ES" sz="1600" dirty="0" smtClean="0"/>
              <a:t>-</a:t>
            </a:r>
            <a:r>
              <a:rPr lang="es-ES" sz="1600" i="1" dirty="0" smtClean="0"/>
              <a:t>La </a:t>
            </a:r>
            <a:r>
              <a:rPr lang="es-ES" sz="1600" i="1" dirty="0" smtClean="0"/>
              <a:t>estimulación del hipotálamo lateral.- </a:t>
            </a:r>
            <a:r>
              <a:rPr lang="es-ES" sz="1600" i="1" dirty="0" smtClean="0"/>
              <a:t>sed </a:t>
            </a:r>
            <a:r>
              <a:rPr lang="es-ES" sz="1600" i="1" dirty="0" smtClean="0"/>
              <a:t>y </a:t>
            </a:r>
            <a:r>
              <a:rPr lang="es-ES" sz="1600" i="1" dirty="0" smtClean="0"/>
              <a:t>hambre + </a:t>
            </a:r>
            <a:r>
              <a:rPr lang="es-ES" sz="1600" i="1" dirty="0" smtClean="0">
                <a:latin typeface="Calibri"/>
              </a:rPr>
              <a:t>↑ </a:t>
            </a:r>
            <a:r>
              <a:rPr lang="es-ES" sz="1600" i="1" dirty="0" smtClean="0"/>
              <a:t>actividad (enojo </a:t>
            </a:r>
            <a:r>
              <a:rPr lang="es-ES" sz="1600" i="1" dirty="0" smtClean="0"/>
              <a:t>y </a:t>
            </a:r>
            <a:r>
              <a:rPr lang="es-ES" sz="1600" i="1" dirty="0" smtClean="0"/>
              <a:t>lucha).</a:t>
            </a:r>
          </a:p>
          <a:p>
            <a:pPr algn="just">
              <a:buNone/>
            </a:pPr>
            <a:r>
              <a:rPr lang="es-ES" sz="1600" i="1" dirty="0" smtClean="0"/>
              <a:t>-</a:t>
            </a:r>
            <a:r>
              <a:rPr lang="es-ES" sz="1600" i="1" dirty="0" smtClean="0"/>
              <a:t>La </a:t>
            </a:r>
            <a:r>
              <a:rPr lang="es-ES" sz="1600" i="1" dirty="0" smtClean="0"/>
              <a:t>estimulación del núcleo </a:t>
            </a:r>
            <a:r>
              <a:rPr lang="es-ES" sz="1600" i="1" dirty="0" err="1" smtClean="0"/>
              <a:t>ventromedial</a:t>
            </a:r>
            <a:r>
              <a:rPr lang="es-ES" sz="1600" i="1" dirty="0" smtClean="0"/>
              <a:t> -efectos </a:t>
            </a:r>
            <a:r>
              <a:rPr lang="es-ES" sz="1600" i="1" dirty="0" smtClean="0"/>
              <a:t>opuestos al hipotálamo </a:t>
            </a:r>
            <a:r>
              <a:rPr lang="es-ES" sz="1600" i="1" dirty="0" smtClean="0"/>
              <a:t>lateral </a:t>
            </a:r>
            <a:endParaRPr lang="es-ES" sz="1600" i="1" dirty="0" smtClean="0"/>
          </a:p>
          <a:p>
            <a:pPr algn="just">
              <a:buNone/>
            </a:pPr>
            <a:r>
              <a:rPr lang="es-ES" sz="1600" i="1" dirty="0" smtClean="0"/>
              <a:t>-La </a:t>
            </a:r>
            <a:r>
              <a:rPr lang="es-ES" sz="1600" i="1" dirty="0" smtClean="0"/>
              <a:t>estimulación </a:t>
            </a:r>
            <a:r>
              <a:rPr lang="es-ES" sz="1600" i="1" dirty="0" smtClean="0"/>
              <a:t>de </a:t>
            </a:r>
            <a:r>
              <a:rPr lang="es-ES" sz="1600" i="1" dirty="0" smtClean="0"/>
              <a:t>núcleos </a:t>
            </a:r>
            <a:r>
              <a:rPr lang="es-ES" sz="1600" i="1" dirty="0" err="1" smtClean="0"/>
              <a:t>periventriculares</a:t>
            </a:r>
            <a:r>
              <a:rPr lang="es-ES" sz="1600" i="1" dirty="0" smtClean="0"/>
              <a:t> </a:t>
            </a:r>
            <a:r>
              <a:rPr lang="es-ES" sz="1600" i="1" dirty="0" smtClean="0"/>
              <a:t>(adyacente </a:t>
            </a:r>
            <a:r>
              <a:rPr lang="es-ES" sz="1600" i="1" dirty="0" smtClean="0"/>
              <a:t>al </a:t>
            </a:r>
            <a:r>
              <a:rPr lang="es-ES" sz="1600" i="1" dirty="0" smtClean="0"/>
              <a:t>3er ventrículo)-temor </a:t>
            </a:r>
            <a:r>
              <a:rPr lang="es-ES" sz="1600" i="1" dirty="0" smtClean="0"/>
              <a:t>y </a:t>
            </a:r>
            <a:r>
              <a:rPr lang="es-ES" sz="1600" i="1" dirty="0" smtClean="0"/>
              <a:t>reacción </a:t>
            </a:r>
            <a:r>
              <a:rPr lang="es-ES" sz="1600" i="1" dirty="0" smtClean="0"/>
              <a:t>frente al castigo. </a:t>
            </a:r>
          </a:p>
          <a:p>
            <a:pPr algn="just">
              <a:buNone/>
            </a:pPr>
            <a:r>
              <a:rPr lang="es-ES" sz="1600" i="1" dirty="0" smtClean="0"/>
              <a:t>-El </a:t>
            </a:r>
            <a:r>
              <a:rPr lang="es-ES" sz="1600" i="1" dirty="0" smtClean="0"/>
              <a:t>impulso </a:t>
            </a:r>
            <a:r>
              <a:rPr lang="es-ES" sz="1600" i="1" dirty="0" smtClean="0"/>
              <a:t>sexual (diversas </a:t>
            </a:r>
            <a:r>
              <a:rPr lang="es-ES" sz="1600" i="1" dirty="0" smtClean="0"/>
              <a:t>zonas del </a:t>
            </a:r>
            <a:r>
              <a:rPr lang="es-ES" sz="1600" i="1" dirty="0" smtClean="0"/>
              <a:t>hipotálamo) especialmente porciones </a:t>
            </a:r>
            <a:r>
              <a:rPr lang="es-ES" sz="1600" i="1" dirty="0" smtClean="0"/>
              <a:t>más anteriores y posteriores. </a:t>
            </a:r>
          </a:p>
          <a:p>
            <a:pPr algn="just"/>
            <a:endParaRPr lang="es-ES" sz="1600" dirty="0" smtClean="0"/>
          </a:p>
          <a:p>
            <a:pPr algn="just"/>
            <a:r>
              <a:rPr lang="es-ES" sz="1600" b="1" dirty="0" smtClean="0"/>
              <a:t>Efectos ocasionados por las lesiones hipotalámicas </a:t>
            </a:r>
            <a:endParaRPr lang="es-ES" sz="1600" b="1" dirty="0" smtClean="0"/>
          </a:p>
          <a:p>
            <a:pPr algn="just">
              <a:buNone/>
            </a:pPr>
            <a:r>
              <a:rPr lang="es-ES" sz="1600" b="1" dirty="0" smtClean="0"/>
              <a:t>-</a:t>
            </a:r>
            <a:r>
              <a:rPr lang="es-ES" sz="1600" dirty="0" smtClean="0"/>
              <a:t>Las </a:t>
            </a:r>
            <a:r>
              <a:rPr lang="es-ES" sz="1600" dirty="0" smtClean="0"/>
              <a:t>lesiones en el hipotálamo lateral </a:t>
            </a:r>
            <a:r>
              <a:rPr lang="es-ES" sz="1600" u="sng" dirty="0" smtClean="0"/>
              <a:t>de ambos </a:t>
            </a:r>
            <a:r>
              <a:rPr lang="es-ES" sz="1600" u="sng" dirty="0" smtClean="0"/>
              <a:t>lados</a:t>
            </a:r>
            <a:r>
              <a:rPr lang="es-ES" sz="1600" dirty="0" smtClean="0"/>
              <a:t>: Sin hambre, sin sed y muy Pasivo.</a:t>
            </a:r>
            <a:endParaRPr lang="es-ES" sz="1600" dirty="0" smtClean="0"/>
          </a:p>
          <a:p>
            <a:pPr algn="just">
              <a:buNone/>
            </a:pPr>
            <a:r>
              <a:rPr lang="es-ES" sz="1600" dirty="0" smtClean="0"/>
              <a:t>-Las </a:t>
            </a:r>
            <a:r>
              <a:rPr lang="es-ES" sz="1600" dirty="0" smtClean="0"/>
              <a:t>lesiones </a:t>
            </a:r>
            <a:r>
              <a:rPr lang="es-ES" sz="1600" dirty="0" err="1" smtClean="0"/>
              <a:t>ventromediales</a:t>
            </a:r>
            <a:r>
              <a:rPr lang="es-ES" sz="1600" dirty="0" smtClean="0"/>
              <a:t> </a:t>
            </a:r>
            <a:r>
              <a:rPr lang="es-ES" sz="1600" u="sng" dirty="0" smtClean="0"/>
              <a:t>bilaterales</a:t>
            </a:r>
            <a:r>
              <a:rPr lang="es-ES" sz="1600" dirty="0" smtClean="0"/>
              <a:t>: Sed y hambre con hiperactividad (feroz, enojo). </a:t>
            </a:r>
            <a:endParaRPr lang="es-ES" sz="1600" dirty="0" smtClean="0"/>
          </a:p>
          <a:p>
            <a:pPr algn="just">
              <a:buNone/>
            </a:pPr>
            <a:endParaRPr lang="es-E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400" dirty="0" smtClean="0"/>
              <a:t>Funciones de recompensa y </a:t>
            </a:r>
            <a:r>
              <a:rPr lang="es-ES" sz="2400" dirty="0" smtClean="0"/>
              <a:t>castigo… Sistema Límbico! </a:t>
            </a:r>
            <a:r>
              <a:rPr lang="es-ES" sz="2400" dirty="0" smtClean="0"/>
              <a:t/>
            </a:r>
            <a:br>
              <a:rPr lang="es-ES" sz="2400" dirty="0" smtClean="0"/>
            </a:br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75191"/>
            <a:ext cx="4618856" cy="4894169"/>
          </a:xfrm>
        </p:spPr>
        <p:txBody>
          <a:bodyPr>
            <a:normAutofit fontScale="47500" lnSpcReduction="20000"/>
          </a:bodyPr>
          <a:lstStyle/>
          <a:p>
            <a:pPr algn="just"/>
            <a:r>
              <a:rPr lang="es-ES" b="1" dirty="0" smtClean="0"/>
              <a:t>Centros </a:t>
            </a:r>
            <a:r>
              <a:rPr lang="es-ES" b="1" dirty="0" smtClean="0"/>
              <a:t>de recompensa </a:t>
            </a:r>
          </a:p>
          <a:p>
            <a:pPr algn="just">
              <a:buNone/>
            </a:pPr>
            <a:r>
              <a:rPr lang="es-ES" dirty="0" smtClean="0"/>
              <a:t>Situados </a:t>
            </a:r>
            <a:r>
              <a:rPr lang="es-ES" dirty="0" smtClean="0"/>
              <a:t>a lo largo </a:t>
            </a:r>
            <a:r>
              <a:rPr lang="es-ES" u="sng" dirty="0" smtClean="0"/>
              <a:t>del </a:t>
            </a:r>
            <a:r>
              <a:rPr lang="es-ES" u="sng" dirty="0" smtClean="0"/>
              <a:t>fascículo </a:t>
            </a:r>
            <a:r>
              <a:rPr lang="es-ES" u="sng" dirty="0" err="1" smtClean="0"/>
              <a:t>prosencefálico</a:t>
            </a:r>
            <a:r>
              <a:rPr lang="es-ES" u="sng" dirty="0" smtClean="0"/>
              <a:t> </a:t>
            </a:r>
            <a:r>
              <a:rPr lang="es-ES" u="sng" dirty="0" smtClean="0"/>
              <a:t>medial </a:t>
            </a:r>
            <a:r>
              <a:rPr lang="es-ES" dirty="0" smtClean="0"/>
              <a:t>(sobre </a:t>
            </a:r>
            <a:r>
              <a:rPr lang="es-ES" dirty="0" smtClean="0"/>
              <a:t>todo </a:t>
            </a:r>
            <a:r>
              <a:rPr lang="es-ES" dirty="0" smtClean="0"/>
              <a:t>núcleos </a:t>
            </a:r>
            <a:r>
              <a:rPr lang="es-ES" dirty="0" err="1" smtClean="0"/>
              <a:t>ventromediales</a:t>
            </a:r>
            <a:r>
              <a:rPr lang="es-ES" dirty="0" smtClean="0"/>
              <a:t> y </a:t>
            </a:r>
            <a:r>
              <a:rPr lang="es-ES" dirty="0" smtClean="0"/>
              <a:t>laterales) Los Laterales  al estimularse intenso produce ira. Estímulos </a:t>
            </a:r>
            <a:r>
              <a:rPr lang="es-ES" dirty="0" smtClean="0"/>
              <a:t>más tenues </a:t>
            </a:r>
            <a:r>
              <a:rPr lang="es-ES" dirty="0" smtClean="0"/>
              <a:t>–recompensa- </a:t>
            </a:r>
            <a:r>
              <a:rPr lang="es-ES" dirty="0" smtClean="0"/>
              <a:t>y los más </a:t>
            </a:r>
            <a:r>
              <a:rPr lang="es-ES" dirty="0" smtClean="0"/>
              <a:t>intensos-castigo-</a:t>
            </a:r>
          </a:p>
          <a:p>
            <a:pPr algn="just">
              <a:buNone/>
            </a:pPr>
            <a:r>
              <a:rPr lang="es-ES" dirty="0" smtClean="0"/>
              <a:t>Terror</a:t>
            </a:r>
            <a:r>
              <a:rPr lang="es-ES" dirty="0" smtClean="0"/>
              <a:t>, dolor, miedo, reacciones de defensa o de huida son síntomas de </a:t>
            </a:r>
            <a:r>
              <a:rPr lang="es-ES" dirty="0" smtClean="0"/>
              <a:t>castigo</a:t>
            </a:r>
          </a:p>
          <a:p>
            <a:pPr algn="just">
              <a:buNone/>
            </a:pPr>
            <a:r>
              <a:rPr lang="es-ES" dirty="0" smtClean="0"/>
              <a:t>Apacibilidad </a:t>
            </a:r>
            <a:r>
              <a:rPr lang="es-ES" dirty="0" smtClean="0"/>
              <a:t>y la </a:t>
            </a:r>
            <a:r>
              <a:rPr lang="es-ES" dirty="0" smtClean="0"/>
              <a:t>mansedumbre son reacciones de Recompensa</a:t>
            </a:r>
          </a:p>
          <a:p>
            <a:pPr algn="just">
              <a:buNone/>
            </a:pPr>
            <a:r>
              <a:rPr lang="es-ES" dirty="0" smtClean="0"/>
              <a:t>Centros de recompensa secundarios(menos potentes): Región </a:t>
            </a:r>
            <a:r>
              <a:rPr lang="es-ES" dirty="0" err="1" smtClean="0"/>
              <a:t>Septal</a:t>
            </a:r>
            <a:r>
              <a:rPr lang="es-ES" dirty="0" smtClean="0"/>
              <a:t>, Amígdala, tálamo, GB, </a:t>
            </a:r>
            <a:r>
              <a:rPr lang="es-ES" dirty="0" err="1" smtClean="0"/>
              <a:t>tegmento</a:t>
            </a:r>
            <a:r>
              <a:rPr lang="es-ES" dirty="0" smtClean="0"/>
              <a:t> del mesencéfalo.</a:t>
            </a:r>
          </a:p>
          <a:p>
            <a:pPr algn="just">
              <a:buNone/>
            </a:pPr>
            <a:endParaRPr lang="es-ES" dirty="0" smtClean="0"/>
          </a:p>
          <a:p>
            <a:pPr algn="just"/>
            <a:r>
              <a:rPr lang="es-GT" b="1" dirty="0" smtClean="0"/>
              <a:t>Centros de Castigo</a:t>
            </a:r>
            <a:endParaRPr lang="es-ES" b="1" dirty="0" smtClean="0"/>
          </a:p>
          <a:p>
            <a:pPr algn="just">
              <a:buNone/>
            </a:pPr>
            <a:r>
              <a:rPr lang="es-ES" dirty="0" smtClean="0"/>
              <a:t>-Sustancia gris </a:t>
            </a:r>
            <a:r>
              <a:rPr lang="es-ES" dirty="0" err="1" smtClean="0"/>
              <a:t>periacueductal</a:t>
            </a:r>
            <a:r>
              <a:rPr lang="es-ES" dirty="0" smtClean="0"/>
              <a:t> de Silvio y zonas </a:t>
            </a:r>
            <a:r>
              <a:rPr lang="es-ES" dirty="0" err="1" smtClean="0"/>
              <a:t>periventriculares</a:t>
            </a:r>
            <a:r>
              <a:rPr lang="es-ES" dirty="0" smtClean="0"/>
              <a:t> del tálamo e hipotálamo</a:t>
            </a:r>
          </a:p>
          <a:p>
            <a:pPr algn="just">
              <a:buNone/>
            </a:pPr>
            <a:r>
              <a:rPr lang="es-ES" dirty="0" smtClean="0"/>
              <a:t>Centros de Castigo Secundarios(menos potentes): amígdala e hipocampo</a:t>
            </a:r>
          </a:p>
          <a:p>
            <a:pPr algn="just">
              <a:buNone/>
            </a:pPr>
            <a:r>
              <a:rPr lang="es-ES" dirty="0" smtClean="0"/>
              <a:t>Castigo inhibe los centros del placer por lo que tiene prioridad</a:t>
            </a:r>
          </a:p>
          <a:p>
            <a:pPr algn="just">
              <a:buNone/>
            </a:pPr>
            <a:r>
              <a:rPr lang="es-ES" dirty="0" smtClean="0"/>
              <a:t> </a:t>
            </a:r>
            <a:endParaRPr lang="es-ES" dirty="0" smtClean="0"/>
          </a:p>
        </p:txBody>
      </p:sp>
      <p:pic>
        <p:nvPicPr>
          <p:cNvPr id="5" name="Imagen 3" descr="arbolescolory 2 cisnes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4365104"/>
            <a:ext cx="2645538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3" descr="carácter-de-las-sensaciones-16328833.jpg"/>
          <p:cNvPicPr>
            <a:picLocks noChangeAspect="1"/>
          </p:cNvPicPr>
          <p:nvPr/>
        </p:nvPicPr>
        <p:blipFill>
          <a:blip r:embed="rId3" cstate="print"/>
          <a:srcRect b="7026"/>
          <a:stretch>
            <a:fillRect/>
          </a:stretch>
        </p:blipFill>
        <p:spPr>
          <a:xfrm>
            <a:off x="5940152" y="1628800"/>
            <a:ext cx="2627784" cy="2610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400" dirty="0" smtClean="0"/>
              <a:t>Ira: asociación con los centros de </a:t>
            </a:r>
            <a:r>
              <a:rPr lang="es-ES" sz="2400" dirty="0" smtClean="0"/>
              <a:t>castigo…</a:t>
            </a:r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75191"/>
            <a:ext cx="4330824" cy="462560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ES" sz="1600" dirty="0" smtClean="0"/>
              <a:t>Un </a:t>
            </a:r>
            <a:r>
              <a:rPr lang="es-ES" sz="1600" dirty="0" smtClean="0"/>
              <a:t>patrón emocional que implica a los centros de castigo del hipotálamo y a otras estructuras límbicas . </a:t>
            </a:r>
          </a:p>
          <a:p>
            <a:pPr algn="just">
              <a:buNone/>
            </a:pPr>
            <a:r>
              <a:rPr lang="es-ES" sz="1600" dirty="0" smtClean="0"/>
              <a:t>Estimulación potente de centros de castigo(zona </a:t>
            </a:r>
            <a:r>
              <a:rPr lang="es-ES" sz="1600" dirty="0" err="1" smtClean="0"/>
              <a:t>periventricular</a:t>
            </a:r>
            <a:r>
              <a:rPr lang="es-ES" sz="1600" dirty="0" smtClean="0"/>
              <a:t> e hipotálamo lateral) produce:</a:t>
            </a:r>
          </a:p>
          <a:p>
            <a:pPr algn="just">
              <a:buNone/>
            </a:pPr>
            <a:r>
              <a:rPr lang="es-GT" sz="1600" dirty="0" smtClean="0"/>
              <a:t>1.-Postura defensiva, 2.-Extiende garras, 3.-Levanta cola, 4.-Escupe saliva, 5.-gruñe y 6.-piloerección</a:t>
            </a:r>
            <a:endParaRPr lang="es-ES" sz="1600" dirty="0" smtClean="0"/>
          </a:p>
          <a:p>
            <a:pPr algn="just">
              <a:buNone/>
            </a:pPr>
            <a:endParaRPr lang="es-ES" sz="1600" dirty="0" smtClean="0"/>
          </a:p>
          <a:p>
            <a:pPr algn="just">
              <a:buNone/>
            </a:pPr>
            <a:r>
              <a:rPr lang="es-GT" sz="1600" dirty="0" smtClean="0"/>
              <a:t>Los núcleos </a:t>
            </a:r>
            <a:r>
              <a:rPr lang="es-GT" sz="1600" dirty="0" err="1" smtClean="0"/>
              <a:t>ventromediales</a:t>
            </a:r>
            <a:r>
              <a:rPr lang="es-GT" sz="1600" dirty="0" smtClean="0"/>
              <a:t> ayudan a inhibir esta reacción de ira. (también hipocampo, corteza límbica anterior como circunvolución </a:t>
            </a:r>
            <a:r>
              <a:rPr lang="es-GT" sz="1600" dirty="0" err="1" smtClean="0"/>
              <a:t>cingular</a:t>
            </a:r>
            <a:r>
              <a:rPr lang="es-GT" sz="1600" dirty="0" smtClean="0"/>
              <a:t> y angular)</a:t>
            </a:r>
          </a:p>
          <a:p>
            <a:pPr algn="just">
              <a:buNone/>
            </a:pPr>
            <a:r>
              <a:rPr lang="es-GT" sz="1600" dirty="0" smtClean="0"/>
              <a:t>-</a:t>
            </a:r>
            <a:r>
              <a:rPr lang="es-GT" sz="1600" i="1" dirty="0" err="1" smtClean="0"/>
              <a:t>clorpromacina</a:t>
            </a:r>
            <a:endParaRPr lang="es-ES" sz="1600" i="1" dirty="0" smtClean="0"/>
          </a:p>
          <a:p>
            <a:endParaRPr lang="es-ES" sz="1600" dirty="0"/>
          </a:p>
        </p:txBody>
      </p:sp>
      <p:pic>
        <p:nvPicPr>
          <p:cNvPr id="4" name="Picture 2" descr="http://us.123rf.com/400wm/400/400/kudryashka/kudryashka1103/kudryashka110300116/9128534-angry-white-cat-for-your-desig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700808"/>
            <a:ext cx="2750096" cy="43924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7522" name="Picture 2" descr="C:\Users\Jonathan\Downloads\Mammillary_body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6525"/>
            <a:ext cx="7308304" cy="6956772"/>
          </a:xfrm>
          <a:prstGeom prst="rect">
            <a:avLst/>
          </a:prstGeom>
          <a:noFill/>
        </p:spPr>
      </p:pic>
      <p:sp>
        <p:nvSpPr>
          <p:cNvPr id="5" name="4 CuadroTexto"/>
          <p:cNvSpPr txBox="1"/>
          <p:nvPr/>
        </p:nvSpPr>
        <p:spPr>
          <a:xfrm>
            <a:off x="7380312" y="2780928"/>
            <a:ext cx="12961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GT" sz="1400" i="1" dirty="0" smtClean="0"/>
              <a:t>Memoria, reflejos de alimentación, </a:t>
            </a:r>
            <a:r>
              <a:rPr lang="es-GT" sz="1400" i="1" dirty="0" err="1" smtClean="0"/>
              <a:t>Wernicke</a:t>
            </a:r>
            <a:r>
              <a:rPr lang="es-GT" sz="1400" i="1" dirty="0" smtClean="0"/>
              <a:t> en alcohólicos y paso de vías de amígdala e hipocampo al  tálamo</a:t>
            </a:r>
            <a:endParaRPr lang="es-ES" sz="1400" i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7380312" y="1916832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GT" sz="1600" i="1" dirty="0" smtClean="0">
                <a:solidFill>
                  <a:srgbClr val="FFFF00"/>
                </a:solidFill>
              </a:rPr>
              <a:t>Cuerpos Mamilares</a:t>
            </a:r>
            <a:endParaRPr lang="es-ES" sz="16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1560" y="5157192"/>
            <a:ext cx="8229600" cy="1252728"/>
          </a:xfrm>
        </p:spPr>
        <p:txBody>
          <a:bodyPr>
            <a:normAutofit/>
          </a:bodyPr>
          <a:lstStyle/>
          <a:p>
            <a:pPr algn="r"/>
            <a:r>
              <a:rPr lang="es-ES" sz="2400" dirty="0" smtClean="0"/>
              <a:t>FUNCIONES ESPECÍFICAS DE OTROS COMPONENTES DEL SISTEMA </a:t>
            </a:r>
            <a:r>
              <a:rPr lang="es-ES" sz="2400" dirty="0" smtClean="0"/>
              <a:t>LÍMBICO</a:t>
            </a:r>
            <a:endParaRPr lang="es-E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200" dirty="0" smtClean="0"/>
              <a:t>Hipocampo…</a:t>
            </a:r>
            <a:endParaRPr lang="es-ES" sz="3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628800"/>
            <a:ext cx="5770984" cy="4625609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es-ES" sz="2400" b="1" dirty="0" smtClean="0"/>
              <a:t> </a:t>
            </a:r>
            <a:r>
              <a:rPr lang="es-ES" sz="2400" dirty="0" smtClean="0"/>
              <a:t>Posee muchas conexiones (amígdala, hipotálamo, la región </a:t>
            </a:r>
            <a:r>
              <a:rPr lang="es-ES" sz="2400" dirty="0" err="1" smtClean="0"/>
              <a:t>septal</a:t>
            </a:r>
            <a:r>
              <a:rPr lang="es-ES" sz="2400" dirty="0" smtClean="0"/>
              <a:t> y los cuerpos mamilares) y da </a:t>
            </a:r>
            <a:r>
              <a:rPr lang="es-ES" sz="2400" dirty="0" err="1" smtClean="0"/>
              <a:t>eferencias</a:t>
            </a:r>
            <a:r>
              <a:rPr lang="es-ES" sz="2400" dirty="0" smtClean="0"/>
              <a:t> hacia los núcleos anteriores del tálamo, hipotálamo.</a:t>
            </a:r>
          </a:p>
          <a:p>
            <a:pPr algn="just"/>
            <a:r>
              <a:rPr lang="es-ES" sz="2400" dirty="0" smtClean="0"/>
              <a:t> La estimulación da lugar a cualquiera de los diferentes patrones de comportamiento como placer, ira, pasividad o impulso sexual excesivo. </a:t>
            </a:r>
          </a:p>
          <a:p>
            <a:pPr algn="just"/>
            <a:r>
              <a:rPr lang="es-ES" sz="2400" dirty="0" smtClean="0"/>
              <a:t>Posibilidad de </a:t>
            </a:r>
            <a:r>
              <a:rPr lang="es-ES" sz="2400" dirty="0" smtClean="0"/>
              <a:t>volverse </a:t>
            </a:r>
            <a:r>
              <a:rPr lang="es-ES" sz="2400" b="1" u="sng" dirty="0" err="1" smtClean="0"/>
              <a:t>hiperexcitable</a:t>
            </a:r>
            <a:r>
              <a:rPr lang="es-ES" sz="2400" dirty="0" smtClean="0"/>
              <a:t>. Durante las convulsiones </a:t>
            </a:r>
            <a:r>
              <a:rPr lang="es-ES" sz="2400" dirty="0" err="1" smtClean="0"/>
              <a:t>hipocámpicas</a:t>
            </a:r>
            <a:r>
              <a:rPr lang="es-ES" sz="2400" dirty="0" smtClean="0"/>
              <a:t>(efectos psicomotores como </a:t>
            </a:r>
            <a:r>
              <a:rPr lang="es-ES" sz="2400" dirty="0" smtClean="0"/>
              <a:t>alucinaciones olfatorias, visuales, auditivas, </a:t>
            </a:r>
            <a:r>
              <a:rPr lang="es-ES" sz="2400" dirty="0" smtClean="0"/>
              <a:t>táctiles, aunque </a:t>
            </a:r>
            <a:r>
              <a:rPr lang="es-ES" sz="2400" dirty="0" smtClean="0"/>
              <a:t>la persona no haya perdido la conciencia y sepa que su contenido es </a:t>
            </a:r>
            <a:r>
              <a:rPr lang="es-ES" sz="2400" dirty="0" smtClean="0"/>
              <a:t>irreal). </a:t>
            </a:r>
          </a:p>
          <a:p>
            <a:pPr algn="just">
              <a:buNone/>
            </a:pPr>
            <a:r>
              <a:rPr lang="es-ES" sz="2400" dirty="0" smtClean="0"/>
              <a:t>¿Porqué?  presenta </a:t>
            </a:r>
            <a:r>
              <a:rPr lang="es-ES" sz="2400" dirty="0" smtClean="0"/>
              <a:t>3 capas de neuronas </a:t>
            </a:r>
            <a:r>
              <a:rPr lang="es-ES" sz="2400" dirty="0" smtClean="0"/>
              <a:t> </a:t>
            </a:r>
            <a:r>
              <a:rPr lang="es-ES" sz="2400" dirty="0" smtClean="0"/>
              <a:t>en vez de 6 </a:t>
            </a:r>
            <a:r>
              <a:rPr lang="es-ES" sz="2400" dirty="0" smtClean="0"/>
              <a:t>como el </a:t>
            </a:r>
            <a:r>
              <a:rPr lang="es-ES" sz="2400" dirty="0" err="1" smtClean="0"/>
              <a:t>telencéfalo</a:t>
            </a:r>
            <a:r>
              <a:rPr lang="es-ES" sz="2400" dirty="0" smtClean="0"/>
              <a:t>. </a:t>
            </a:r>
            <a:endParaRPr lang="es-ES" sz="2400" dirty="0" smtClean="0"/>
          </a:p>
          <a:p>
            <a:pPr algn="just">
              <a:buNone/>
            </a:pPr>
            <a:endParaRPr lang="es-ES" dirty="0" smtClean="0"/>
          </a:p>
          <a:p>
            <a:pPr algn="just">
              <a:buNone/>
            </a:pPr>
            <a:r>
              <a:rPr lang="es-ES" sz="3400" b="1" dirty="0" smtClean="0"/>
              <a:t>Función del hipocampo en el aprendizaje </a:t>
            </a:r>
            <a:endParaRPr lang="es-ES" sz="3400" b="1" dirty="0" smtClean="0"/>
          </a:p>
          <a:p>
            <a:pPr algn="just">
              <a:buNone/>
            </a:pPr>
            <a:endParaRPr lang="es-ES" sz="3400" b="1" dirty="0" smtClean="0"/>
          </a:p>
          <a:p>
            <a:pPr algn="just"/>
            <a:r>
              <a:rPr lang="es-ES" sz="2600" dirty="0" smtClean="0"/>
              <a:t>Capacidad </a:t>
            </a:r>
            <a:r>
              <a:rPr lang="es-ES" sz="2600" dirty="0" smtClean="0"/>
              <a:t>de la </a:t>
            </a:r>
            <a:r>
              <a:rPr lang="es-ES" sz="2600" u="sng" dirty="0" smtClean="0"/>
              <a:t>memoria a corto </a:t>
            </a:r>
            <a:r>
              <a:rPr lang="es-ES" sz="2600" u="sng" dirty="0" smtClean="0"/>
              <a:t>plazo</a:t>
            </a:r>
            <a:endParaRPr lang="es-ES" sz="2600" dirty="0" smtClean="0"/>
          </a:p>
          <a:p>
            <a:pPr algn="just"/>
            <a:r>
              <a:rPr lang="es-ES" sz="2600" dirty="0" smtClean="0"/>
              <a:t> amnesia </a:t>
            </a:r>
            <a:r>
              <a:rPr lang="es-ES" sz="2600" dirty="0" err="1" smtClean="0"/>
              <a:t>anterógrada</a:t>
            </a:r>
            <a:r>
              <a:rPr lang="es-ES" sz="2600" dirty="0" smtClean="0"/>
              <a:t>. </a:t>
            </a:r>
            <a:endParaRPr lang="es-ES" sz="2600" dirty="0" smtClean="0"/>
          </a:p>
          <a:p>
            <a:pPr algn="just"/>
            <a:r>
              <a:rPr lang="es-ES" sz="2600" dirty="0" smtClean="0"/>
              <a:t>Traduce la </a:t>
            </a:r>
            <a:r>
              <a:rPr lang="es-ES" sz="2600" dirty="0" smtClean="0"/>
              <a:t>memoria a corto plazo </a:t>
            </a:r>
            <a:r>
              <a:rPr lang="es-ES" sz="2600" dirty="0" smtClean="0"/>
              <a:t>a largo plazo(</a:t>
            </a:r>
            <a:r>
              <a:rPr lang="es-ES" sz="2600" i="1" dirty="0" smtClean="0"/>
              <a:t>repeticiones</a:t>
            </a:r>
            <a:r>
              <a:rPr lang="es-ES" sz="2600" dirty="0" smtClean="0"/>
              <a:t>).</a:t>
            </a:r>
          </a:p>
        </p:txBody>
      </p:sp>
      <p:pic>
        <p:nvPicPr>
          <p:cNvPr id="117762" name="Picture 2" descr="http://media.uccdn.com/images/8/3/1/img_como_dibujar_un_caballito_de_mar_5138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1916832"/>
            <a:ext cx="2587062" cy="3449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23906" name="Picture 2" descr="https://scontent-b-mia.xx.fbcdn.net/hphotos-ash3/t1.0-9/66850_225261804335565_1183400896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352928" cy="6042331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4" descr="C:\Users\Jonathan\Downloads\Hippocampu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344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000" dirty="0" smtClean="0"/>
              <a:t>Funciones de la Amígdala…// </a:t>
            </a:r>
            <a:br>
              <a:rPr lang="es-ES" sz="2000" dirty="0" smtClean="0"/>
            </a:br>
            <a:r>
              <a:rPr lang="es-ES" sz="2000" dirty="0" smtClean="0"/>
              <a:t>“Ventana” (lugar de la persona en el medio)</a:t>
            </a:r>
            <a:endParaRPr lang="es-ES" sz="2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75191"/>
            <a:ext cx="5266928" cy="462560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ES" sz="1600" dirty="0" smtClean="0"/>
              <a:t>Es </a:t>
            </a:r>
            <a:r>
              <a:rPr lang="es-ES" sz="1600" dirty="0" smtClean="0"/>
              <a:t>un complejo constituido por múltiples núcleos pequeños y situados inmediatamente por debajo de la corteza cerebral </a:t>
            </a:r>
            <a:r>
              <a:rPr lang="es-ES" sz="1600" dirty="0" err="1" smtClean="0"/>
              <a:t>anteromedial</a:t>
            </a:r>
            <a:r>
              <a:rPr lang="es-ES" sz="1600" dirty="0" smtClean="0"/>
              <a:t> </a:t>
            </a:r>
            <a:r>
              <a:rPr lang="es-ES" sz="1600" dirty="0" smtClean="0"/>
              <a:t>de cada lóbulo temporal. </a:t>
            </a:r>
            <a:endParaRPr lang="es-ES" sz="1600" dirty="0" smtClean="0"/>
          </a:p>
          <a:p>
            <a:pPr algn="just">
              <a:buNone/>
            </a:pPr>
            <a:r>
              <a:rPr lang="es-ES" sz="1600" dirty="0" smtClean="0"/>
              <a:t>En </a:t>
            </a:r>
            <a:r>
              <a:rPr lang="es-ES" sz="1600" dirty="0" smtClean="0"/>
              <a:t>los animales </a:t>
            </a:r>
            <a:r>
              <a:rPr lang="es-ES" sz="1600" dirty="0" smtClean="0"/>
              <a:t>relaciona los estímulos olfatorios con el sistema límbico(núcleos </a:t>
            </a:r>
            <a:r>
              <a:rPr lang="es-ES" sz="1600" dirty="0" err="1" smtClean="0"/>
              <a:t>corticomediales</a:t>
            </a:r>
            <a:r>
              <a:rPr lang="es-ES" sz="1600" dirty="0" smtClean="0"/>
              <a:t>)</a:t>
            </a:r>
          </a:p>
          <a:p>
            <a:pPr algn="just">
              <a:buNone/>
            </a:pPr>
            <a:r>
              <a:rPr lang="es-ES" sz="1600" dirty="0" smtClean="0"/>
              <a:t>En humanos los núcleos </a:t>
            </a:r>
            <a:r>
              <a:rPr lang="es-ES" sz="1600" dirty="0" err="1" smtClean="0"/>
              <a:t>basolaterales</a:t>
            </a:r>
            <a:r>
              <a:rPr lang="es-ES" sz="1600" dirty="0" smtClean="0"/>
              <a:t> no se asocian al olfato y sirven para el comportamiento.</a:t>
            </a:r>
            <a:endParaRPr lang="es-ES" sz="1600" dirty="0" smtClean="0"/>
          </a:p>
          <a:p>
            <a:pPr algn="just">
              <a:buNone/>
            </a:pPr>
            <a:endParaRPr lang="es-ES" sz="1600" dirty="0" smtClean="0"/>
          </a:p>
          <a:p>
            <a:pPr algn="just">
              <a:buNone/>
            </a:pPr>
            <a:r>
              <a:rPr lang="es-ES" sz="1600" b="1" dirty="0" smtClean="0"/>
              <a:t>Efectos de la estimulación de la amígdala </a:t>
            </a:r>
          </a:p>
          <a:p>
            <a:pPr algn="just">
              <a:buNone/>
            </a:pPr>
            <a:r>
              <a:rPr lang="es-ES" sz="1600" dirty="0" smtClean="0"/>
              <a:t>1. Aumenta o disminuye la presión arterial </a:t>
            </a:r>
          </a:p>
          <a:p>
            <a:pPr algn="just">
              <a:buNone/>
            </a:pPr>
            <a:r>
              <a:rPr lang="es-ES" sz="1600" dirty="0" smtClean="0"/>
              <a:t>2. Acelerar o frenar la frecuencia cardíaca </a:t>
            </a:r>
          </a:p>
          <a:p>
            <a:pPr algn="just">
              <a:buNone/>
            </a:pPr>
            <a:r>
              <a:rPr lang="es-ES" sz="1600" dirty="0" smtClean="0"/>
              <a:t>3. Incrementa o reduce la motilidad y secreciones del aparato digestivo </a:t>
            </a:r>
          </a:p>
          <a:p>
            <a:pPr algn="just">
              <a:buNone/>
            </a:pPr>
            <a:r>
              <a:rPr lang="es-ES" sz="1600" dirty="0" smtClean="0"/>
              <a:t>4. La defecación o micción </a:t>
            </a:r>
          </a:p>
          <a:p>
            <a:pPr algn="just">
              <a:buNone/>
            </a:pPr>
            <a:r>
              <a:rPr lang="es-ES" sz="1600" dirty="0" smtClean="0"/>
              <a:t>5. La dilatación pupilar o rara vez su contracción </a:t>
            </a:r>
          </a:p>
          <a:p>
            <a:pPr algn="just">
              <a:buNone/>
            </a:pPr>
            <a:r>
              <a:rPr lang="es-ES" sz="1600" dirty="0" smtClean="0"/>
              <a:t>6. La </a:t>
            </a:r>
            <a:r>
              <a:rPr lang="es-ES" sz="1600" dirty="0" err="1" smtClean="0"/>
              <a:t>piloerecccion</a:t>
            </a:r>
            <a:r>
              <a:rPr lang="es-ES" sz="1600" dirty="0" smtClean="0"/>
              <a:t> </a:t>
            </a:r>
            <a:endParaRPr lang="es-ES" sz="1600" dirty="0" smtClean="0"/>
          </a:p>
          <a:p>
            <a:pPr algn="just">
              <a:buNone/>
            </a:pPr>
            <a:r>
              <a:rPr lang="es-ES" sz="1600" dirty="0" smtClean="0"/>
              <a:t>7. Secreción de hormona como la </a:t>
            </a:r>
            <a:r>
              <a:rPr lang="es-ES" sz="1600" dirty="0" err="1" smtClean="0"/>
              <a:t>gonadotropinas</a:t>
            </a:r>
            <a:r>
              <a:rPr lang="es-ES" sz="1600" dirty="0" smtClean="0"/>
              <a:t> y la </a:t>
            </a:r>
            <a:r>
              <a:rPr lang="es-ES" sz="1600" dirty="0" err="1" smtClean="0"/>
              <a:t>Corticotropina</a:t>
            </a:r>
            <a:r>
              <a:rPr lang="es-ES" sz="1600" dirty="0" smtClean="0"/>
              <a:t> </a:t>
            </a:r>
          </a:p>
          <a:p>
            <a:pPr algn="just">
              <a:buNone/>
            </a:pPr>
            <a:endParaRPr lang="es-ES" sz="1600" dirty="0" smtClean="0"/>
          </a:p>
        </p:txBody>
      </p:sp>
      <p:pic>
        <p:nvPicPr>
          <p:cNvPr id="106498" name="Picture 2" descr="http://patoral.umayor.cl/linfoadenop/DSCN11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772816"/>
            <a:ext cx="3076915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Rectángulo"/>
          <p:cNvSpPr/>
          <p:nvPr/>
        </p:nvSpPr>
        <p:spPr>
          <a:xfrm rot="19944735">
            <a:off x="6801658" y="2735198"/>
            <a:ext cx="12731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No!</a:t>
            </a:r>
            <a:endParaRPr lang="es-E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s-ES" b="1" dirty="0" smtClean="0"/>
              <a:t>Síndrome de </a:t>
            </a:r>
            <a:r>
              <a:rPr lang="es-ES" b="1" dirty="0" err="1" smtClean="0"/>
              <a:t>Klüver</a:t>
            </a:r>
            <a:r>
              <a:rPr lang="es-ES" b="1" dirty="0" smtClean="0"/>
              <a:t> </a:t>
            </a:r>
            <a:r>
              <a:rPr lang="es-ES" b="1" dirty="0" err="1" smtClean="0"/>
              <a:t>Bucy</a:t>
            </a:r>
            <a:r>
              <a:rPr lang="es-ES" b="1" dirty="0" smtClean="0"/>
              <a:t> </a:t>
            </a:r>
          </a:p>
          <a:p>
            <a:pPr>
              <a:buNone/>
            </a:pPr>
            <a:r>
              <a:rPr lang="es-ES" dirty="0" smtClean="0"/>
              <a:t>La extirpación o destrucción de las amígdalas en los animales produce el síndrome de </a:t>
            </a:r>
            <a:r>
              <a:rPr lang="es-ES" dirty="0" err="1" smtClean="0"/>
              <a:t>Kluver-Bucy</a:t>
            </a:r>
            <a:r>
              <a:rPr lang="es-ES" dirty="0" smtClean="0"/>
              <a:t> que se caracteriza por: </a:t>
            </a:r>
          </a:p>
          <a:p>
            <a:pPr>
              <a:buNone/>
            </a:pPr>
            <a:r>
              <a:rPr lang="es-ES" dirty="0" smtClean="0"/>
              <a:t>1. Carencia de temor a nada. </a:t>
            </a:r>
          </a:p>
          <a:p>
            <a:pPr>
              <a:buNone/>
            </a:pPr>
            <a:r>
              <a:rPr lang="es-ES" dirty="0" smtClean="0"/>
              <a:t>2. Manifiesta inmensa curiosidad por todo. </a:t>
            </a:r>
          </a:p>
          <a:p>
            <a:pPr>
              <a:buNone/>
            </a:pPr>
            <a:r>
              <a:rPr lang="es-ES" dirty="0" smtClean="0"/>
              <a:t>3. Olvida con rapidez </a:t>
            </a:r>
          </a:p>
          <a:p>
            <a:pPr>
              <a:buNone/>
            </a:pPr>
            <a:r>
              <a:rPr lang="es-ES" dirty="0" smtClean="0"/>
              <a:t>4. Tiende a llevarse cualquier cosa a la boca, incluso objetos sólidos. </a:t>
            </a:r>
          </a:p>
          <a:p>
            <a:pPr>
              <a:buNone/>
            </a:pPr>
            <a:r>
              <a:rPr lang="es-ES" dirty="0" smtClean="0"/>
              <a:t>5. Posee un impulso sexual tan fuerte que quiere copular con animales inmaduros, miembros del sexo incorrecto o incluso de otra especie diferente. </a:t>
            </a:r>
          </a:p>
          <a:p>
            <a:endParaRPr lang="es-ES" dirty="0" smtClean="0"/>
          </a:p>
          <a:p>
            <a:r>
              <a:rPr lang="es-ES" b="1" dirty="0" smtClean="0"/>
              <a:t>Función global de la amígdala. </a:t>
            </a:r>
          </a:p>
          <a:p>
            <a:pPr>
              <a:buNone/>
            </a:pPr>
            <a:r>
              <a:rPr lang="es-ES" dirty="0" smtClean="0"/>
              <a:t>Aporta el </a:t>
            </a:r>
            <a:r>
              <a:rPr lang="es-ES" dirty="0" smtClean="0"/>
              <a:t>conocimiento para el comportamiento que opera a un nivel semiconsciente. Se cree que la amígdala prepara la respuesta de comportamiento adecuado de esa persona para cada ocasión. </a:t>
            </a:r>
          </a:p>
          <a:p>
            <a:endParaRPr lang="es-ES" dirty="0" smtClean="0"/>
          </a:p>
          <a:p>
            <a:pPr>
              <a:buNone/>
            </a:pPr>
            <a:r>
              <a:rPr lang="es-ES" dirty="0" smtClean="0"/>
              <a:t>CORTEZA LÍMBICA </a:t>
            </a:r>
          </a:p>
          <a:p>
            <a:pPr>
              <a:buNone/>
            </a:pPr>
            <a:r>
              <a:rPr lang="es-ES" dirty="0" smtClean="0"/>
              <a:t>Z</a:t>
            </a:r>
            <a:r>
              <a:rPr lang="es-ES" dirty="0" smtClean="0"/>
              <a:t>ona </a:t>
            </a:r>
            <a:r>
              <a:rPr lang="es-ES" dirty="0" smtClean="0"/>
              <a:t>de </a:t>
            </a:r>
            <a:r>
              <a:rPr lang="es-ES" dirty="0" smtClean="0"/>
              <a:t>transición, </a:t>
            </a:r>
            <a:r>
              <a:rPr lang="es-ES" dirty="0" smtClean="0"/>
              <a:t>transmite las señales procedentes del resto de la corteza cerebral hasta el sistema límbico y también en sentido opuesto. Por tanto la corteza límbica actúa como área cerebral de asociación para el control del comportamiento.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birds cool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95536" y="548680"/>
            <a:ext cx="8208912" cy="6048672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7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Rectángulo"/>
          <p:cNvSpPr/>
          <p:nvPr/>
        </p:nvSpPr>
        <p:spPr>
          <a:xfrm rot="20187905">
            <a:off x="-8857" y="2998353"/>
            <a:ext cx="877195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Cosas buenas le pasan a las personas de buen corazón…</a:t>
            </a:r>
            <a:endParaRPr lang="es-ES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Hagamos un trato…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3682752" cy="4525963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1600" i="1" dirty="0"/>
              <a:t>Compañera </a:t>
            </a:r>
            <a:br>
              <a:rPr lang="es-ES" sz="1600" i="1" dirty="0"/>
            </a:br>
            <a:r>
              <a:rPr lang="es-ES" sz="1600" i="1" dirty="0"/>
              <a:t>usted </a:t>
            </a:r>
            <a:r>
              <a:rPr lang="es-ES" sz="1600" i="1" dirty="0" smtClean="0"/>
              <a:t>sabe, </a:t>
            </a:r>
            <a:r>
              <a:rPr lang="es-ES" sz="1600" i="1" dirty="0"/>
              <a:t> </a:t>
            </a:r>
            <a:br>
              <a:rPr lang="es-ES" sz="1600" i="1" dirty="0"/>
            </a:br>
            <a:r>
              <a:rPr lang="es-ES" sz="1600" i="1" dirty="0"/>
              <a:t>puede contar </a:t>
            </a:r>
            <a:br>
              <a:rPr lang="es-ES" sz="1600" i="1" dirty="0"/>
            </a:br>
            <a:r>
              <a:rPr lang="es-ES" sz="1600" i="1" dirty="0" smtClean="0"/>
              <a:t>conmigo,</a:t>
            </a:r>
            <a:r>
              <a:rPr lang="es-ES" sz="1600" i="1" dirty="0"/>
              <a:t> </a:t>
            </a:r>
            <a:br>
              <a:rPr lang="es-ES" sz="1600" i="1" dirty="0"/>
            </a:br>
            <a:r>
              <a:rPr lang="es-ES" sz="1600" i="1" dirty="0" smtClean="0"/>
              <a:t>y no </a:t>
            </a:r>
            <a:r>
              <a:rPr lang="es-ES" sz="1600" i="1" dirty="0"/>
              <a:t>hasta dos </a:t>
            </a:r>
            <a:br>
              <a:rPr lang="es-ES" sz="1600" i="1" dirty="0"/>
            </a:br>
            <a:r>
              <a:rPr lang="es-ES" sz="1600" i="1" dirty="0"/>
              <a:t>o hasta </a:t>
            </a:r>
            <a:r>
              <a:rPr lang="es-ES" sz="1600" i="1" dirty="0" smtClean="0"/>
              <a:t>diez,</a:t>
            </a:r>
            <a:r>
              <a:rPr lang="es-ES" sz="1600" i="1" dirty="0"/>
              <a:t> </a:t>
            </a:r>
            <a:br>
              <a:rPr lang="es-ES" sz="1600" i="1" dirty="0"/>
            </a:br>
            <a:r>
              <a:rPr lang="es-ES" sz="1600" i="1" dirty="0"/>
              <a:t>sino contar </a:t>
            </a:r>
            <a:r>
              <a:rPr lang="es-ES" sz="1600" i="1" dirty="0" smtClean="0"/>
              <a:t>conmigo</a:t>
            </a:r>
            <a:r>
              <a:rPr lang="es-ES" sz="1600" i="1" dirty="0" smtClean="0"/>
              <a:t>!</a:t>
            </a:r>
          </a:p>
          <a:p>
            <a:pPr>
              <a:buNone/>
            </a:pPr>
            <a:endParaRPr lang="es-ES" sz="1600" i="1" dirty="0"/>
          </a:p>
          <a:p>
            <a:pPr>
              <a:buFont typeface="Wingdings" pitchFamily="2" charset="2"/>
              <a:buChar char="ü"/>
            </a:pPr>
            <a:r>
              <a:rPr lang="es-ES" sz="1600" i="1" dirty="0" smtClean="0"/>
              <a:t>Si </a:t>
            </a:r>
            <a:r>
              <a:rPr lang="es-ES" sz="1600" i="1" dirty="0"/>
              <a:t>alguna vez </a:t>
            </a:r>
            <a:r>
              <a:rPr lang="es-ES" sz="1600" i="1" dirty="0" smtClean="0"/>
              <a:t>advierte</a:t>
            </a:r>
            <a:r>
              <a:rPr lang="es-ES" sz="1600" i="1" dirty="0"/>
              <a:t> </a:t>
            </a:r>
            <a:br>
              <a:rPr lang="es-ES" sz="1600" i="1" dirty="0"/>
            </a:br>
            <a:r>
              <a:rPr lang="es-ES" sz="1600" i="1" dirty="0"/>
              <a:t>que la miro a los ojos </a:t>
            </a:r>
            <a:br>
              <a:rPr lang="es-ES" sz="1600" i="1" dirty="0"/>
            </a:br>
            <a:r>
              <a:rPr lang="es-ES" sz="1600" i="1" dirty="0"/>
              <a:t>y una veta de amor </a:t>
            </a:r>
            <a:br>
              <a:rPr lang="es-ES" sz="1600" i="1" dirty="0"/>
            </a:br>
            <a:r>
              <a:rPr lang="es-ES" sz="1600" i="1" dirty="0"/>
              <a:t>reconoce en los míos </a:t>
            </a:r>
            <a:br>
              <a:rPr lang="es-ES" sz="1600" i="1" dirty="0"/>
            </a:br>
            <a:r>
              <a:rPr lang="es-ES" sz="1600" i="1" dirty="0" smtClean="0"/>
              <a:t>No </a:t>
            </a:r>
            <a:r>
              <a:rPr lang="es-ES" sz="1600" i="1" dirty="0"/>
              <a:t>alerte sus fusiles </a:t>
            </a:r>
            <a:br>
              <a:rPr lang="es-ES" sz="1600" i="1" dirty="0"/>
            </a:br>
            <a:r>
              <a:rPr lang="es-ES" sz="1600" i="1" dirty="0"/>
              <a:t>ni piense </a:t>
            </a:r>
            <a:r>
              <a:rPr lang="es-ES" sz="1600" i="1" dirty="0" smtClean="0"/>
              <a:t>qué delirio!</a:t>
            </a:r>
            <a:r>
              <a:rPr lang="es-ES" sz="1600" i="1" dirty="0"/>
              <a:t> </a:t>
            </a:r>
            <a:br>
              <a:rPr lang="es-ES" sz="1600" i="1" dirty="0"/>
            </a:br>
            <a:r>
              <a:rPr lang="es-ES" sz="1600" i="1" dirty="0"/>
              <a:t>a pesar de la veta </a:t>
            </a:r>
            <a:br>
              <a:rPr lang="es-ES" sz="1600" i="1" dirty="0"/>
            </a:br>
            <a:r>
              <a:rPr lang="es-ES" sz="1600" i="1" dirty="0"/>
              <a:t>o tal vez porque existe </a:t>
            </a:r>
            <a:br>
              <a:rPr lang="es-ES" sz="1600" i="1" dirty="0"/>
            </a:br>
            <a:r>
              <a:rPr lang="es-ES" sz="1600" i="1" dirty="0"/>
              <a:t>usted puede contar </a:t>
            </a:r>
            <a:br>
              <a:rPr lang="es-ES" sz="1600" i="1" dirty="0"/>
            </a:br>
            <a:r>
              <a:rPr lang="es-ES" sz="1600" i="1" dirty="0" smtClean="0"/>
              <a:t>conmigo…</a:t>
            </a:r>
            <a:endParaRPr lang="es-ES" sz="1600" i="1" dirty="0"/>
          </a:p>
          <a:p>
            <a:pPr>
              <a:buFont typeface="Wingdings" pitchFamily="2" charset="2"/>
              <a:buChar char="ü"/>
            </a:pPr>
            <a:endParaRPr lang="es-ES" sz="1800" i="1" dirty="0"/>
          </a:p>
        </p:txBody>
      </p:sp>
      <p:sp>
        <p:nvSpPr>
          <p:cNvPr id="4" name="3 Rectángulo"/>
          <p:cNvSpPr/>
          <p:nvPr/>
        </p:nvSpPr>
        <p:spPr>
          <a:xfrm>
            <a:off x="4788024" y="1556792"/>
            <a:ext cx="35101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1600" i="1" dirty="0" smtClean="0"/>
              <a:t>Si otras veces me encuentra huraño y sin motivo no piense qué flojera!</a:t>
            </a:r>
            <a:br>
              <a:rPr lang="es-ES" sz="1600" i="1" dirty="0" smtClean="0"/>
            </a:br>
            <a:r>
              <a:rPr lang="es-ES" sz="1600" i="1" dirty="0" smtClean="0"/>
              <a:t>igual Usted puede contar conmigo…</a:t>
            </a:r>
          </a:p>
          <a:p>
            <a:endParaRPr lang="es-ES" sz="1600" i="1" dirty="0" smtClean="0"/>
          </a:p>
          <a:p>
            <a:pPr>
              <a:buFont typeface="Wingdings" pitchFamily="2" charset="2"/>
              <a:buChar char="ü"/>
            </a:pPr>
            <a:r>
              <a:rPr lang="es-ES" sz="1600" i="1" dirty="0" smtClean="0"/>
              <a:t>Pero hagamos un trato </a:t>
            </a:r>
            <a:br>
              <a:rPr lang="es-ES" sz="1600" i="1" dirty="0" smtClean="0"/>
            </a:br>
            <a:r>
              <a:rPr lang="es-ES" sz="1600" i="1" dirty="0" smtClean="0"/>
              <a:t>yo quisiera contar con usted </a:t>
            </a:r>
          </a:p>
          <a:p>
            <a:r>
              <a:rPr lang="es-ES" sz="1600" i="1" dirty="0" smtClean="0"/>
              <a:t>Es tan lindo saber que Usted existe,</a:t>
            </a:r>
            <a:br>
              <a:rPr lang="es-ES" sz="1600" i="1" dirty="0" smtClean="0"/>
            </a:br>
            <a:r>
              <a:rPr lang="es-ES" sz="1600" i="1" dirty="0" smtClean="0"/>
              <a:t>uno se siente vivo </a:t>
            </a:r>
            <a:br>
              <a:rPr lang="es-ES" sz="1600" i="1" dirty="0" smtClean="0"/>
            </a:br>
            <a:r>
              <a:rPr lang="es-ES" sz="1600" i="1" dirty="0" smtClean="0"/>
              <a:t>y cuando digo esto </a:t>
            </a:r>
            <a:br>
              <a:rPr lang="es-ES" sz="1600" i="1" dirty="0" smtClean="0"/>
            </a:br>
            <a:r>
              <a:rPr lang="es-ES" sz="1600" i="1" dirty="0" smtClean="0"/>
              <a:t>quiero decir contar, </a:t>
            </a:r>
            <a:br>
              <a:rPr lang="es-ES" sz="1600" i="1" dirty="0" smtClean="0"/>
            </a:br>
            <a:r>
              <a:rPr lang="es-ES" sz="1600" i="1" dirty="0" smtClean="0"/>
              <a:t>aunque sea hasta dos </a:t>
            </a:r>
            <a:br>
              <a:rPr lang="es-ES" sz="1600" i="1" dirty="0" smtClean="0"/>
            </a:br>
            <a:r>
              <a:rPr lang="es-ES" sz="1600" i="1" dirty="0" smtClean="0"/>
              <a:t>aunque sea hasta cinco, </a:t>
            </a:r>
            <a:br>
              <a:rPr lang="es-ES" sz="1600" i="1" dirty="0" smtClean="0"/>
            </a:br>
            <a:r>
              <a:rPr lang="es-ES" sz="1600" i="1" dirty="0" smtClean="0"/>
              <a:t>No para que acuda </a:t>
            </a:r>
            <a:br>
              <a:rPr lang="es-ES" sz="1600" i="1" dirty="0" smtClean="0"/>
            </a:br>
            <a:r>
              <a:rPr lang="es-ES" sz="1600" i="1" dirty="0" smtClean="0"/>
              <a:t>presurosa en mi auxilio </a:t>
            </a:r>
            <a:br>
              <a:rPr lang="es-ES" sz="1600" i="1" dirty="0" smtClean="0"/>
            </a:br>
            <a:r>
              <a:rPr lang="es-ES" sz="1600" i="1" dirty="0" smtClean="0"/>
              <a:t>sino para saber </a:t>
            </a:r>
            <a:br>
              <a:rPr lang="es-ES" sz="1600" i="1" dirty="0" smtClean="0"/>
            </a:br>
            <a:r>
              <a:rPr lang="es-ES" sz="1600" i="1" dirty="0" smtClean="0"/>
              <a:t>a ciencia cierta </a:t>
            </a:r>
            <a:br>
              <a:rPr lang="es-ES" sz="1600" i="1" dirty="0" smtClean="0"/>
            </a:br>
            <a:r>
              <a:rPr lang="es-ES" sz="1600" i="1" dirty="0" smtClean="0"/>
              <a:t>que usted sabe que puede </a:t>
            </a:r>
          </a:p>
          <a:p>
            <a:r>
              <a:rPr lang="es-ES" sz="1600" i="1" dirty="0" smtClean="0"/>
              <a:t>contar conmigo...</a:t>
            </a:r>
            <a:endParaRPr lang="es-E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4" name="Picture 4" descr="http://paraatrasniparatomarimpulso.files.wordpress.com/2012/01/vacaciones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832"/>
            <a:ext cx="3995936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886" name="Picture 6" descr="http://2.bp.blogspot.com/-bCtuxZRsRmw/UZj8GvTkU8I/AAAAAAAACAs/7aLCBEY_EPY/s1600/vacacion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988840"/>
            <a:ext cx="4762500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4869160"/>
            <a:ext cx="8229600" cy="1252728"/>
          </a:xfrm>
        </p:spPr>
        <p:txBody>
          <a:bodyPr/>
          <a:lstStyle/>
          <a:p>
            <a:pPr algn="r"/>
            <a:r>
              <a:rPr lang="es-GT" i="1" dirty="0" smtClean="0"/>
              <a:t>Gracias… </a:t>
            </a:r>
            <a:endParaRPr lang="es-ES" i="1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 rot="5400000">
            <a:off x="2246036" y="3018660"/>
            <a:ext cx="4032448" cy="1252728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155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=)</a:t>
            </a:r>
            <a:endParaRPr kumimoji="0" lang="es-ES" sz="15500" b="1" i="1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Mi Táctica…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268760"/>
            <a:ext cx="3898776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s-ES" sz="1600" i="1" dirty="0" smtClean="0"/>
              <a:t>        Mi táctica es </a:t>
            </a:r>
            <a:br>
              <a:rPr lang="es-ES" sz="1600" i="1" dirty="0" smtClean="0"/>
            </a:br>
            <a:r>
              <a:rPr lang="es-ES" sz="1600" i="1" dirty="0" smtClean="0"/>
              <a:t>mirarte </a:t>
            </a:r>
            <a:br>
              <a:rPr lang="es-ES" sz="1600" i="1" dirty="0" smtClean="0"/>
            </a:br>
            <a:r>
              <a:rPr lang="es-ES" sz="1600" i="1" dirty="0" smtClean="0"/>
              <a:t>aprender cómo eres</a:t>
            </a:r>
            <a:br>
              <a:rPr lang="es-ES" sz="1600" i="1" dirty="0" smtClean="0"/>
            </a:br>
            <a:r>
              <a:rPr lang="es-ES" sz="1600" i="1" dirty="0" smtClean="0"/>
              <a:t>quererte como eres</a:t>
            </a:r>
            <a:br>
              <a:rPr lang="es-ES" sz="1600" i="1" dirty="0" smtClean="0"/>
            </a:br>
            <a:r>
              <a:rPr lang="es-ES" sz="1600" i="1" dirty="0" smtClean="0"/>
              <a:t/>
            </a:r>
            <a:br>
              <a:rPr lang="es-ES" sz="1600" i="1" dirty="0" smtClean="0"/>
            </a:br>
            <a:r>
              <a:rPr lang="es-ES" sz="1600" i="1" dirty="0" smtClean="0"/>
              <a:t>mi táctica es </a:t>
            </a:r>
            <a:br>
              <a:rPr lang="es-ES" sz="1600" i="1" dirty="0" smtClean="0"/>
            </a:br>
            <a:r>
              <a:rPr lang="es-ES" sz="1600" i="1" dirty="0" smtClean="0"/>
              <a:t>hablarte </a:t>
            </a:r>
            <a:br>
              <a:rPr lang="es-ES" sz="1600" i="1" dirty="0" smtClean="0"/>
            </a:br>
            <a:r>
              <a:rPr lang="es-ES" sz="1600" i="1" dirty="0" smtClean="0"/>
              <a:t>y escucharte </a:t>
            </a:r>
            <a:br>
              <a:rPr lang="es-ES" sz="1600" i="1" dirty="0" smtClean="0"/>
            </a:br>
            <a:r>
              <a:rPr lang="es-ES" sz="1600" i="1" dirty="0" smtClean="0"/>
              <a:t>construir con palabras  un puente indestructible </a:t>
            </a:r>
            <a:br>
              <a:rPr lang="es-ES" sz="1600" i="1" dirty="0" smtClean="0"/>
            </a:br>
            <a:r>
              <a:rPr lang="es-ES" sz="1600" i="1" dirty="0" smtClean="0"/>
              <a:t/>
            </a:r>
            <a:br>
              <a:rPr lang="es-ES" sz="1600" i="1" dirty="0" smtClean="0"/>
            </a:br>
            <a:r>
              <a:rPr lang="es-ES" sz="1600" i="1" dirty="0" smtClean="0"/>
              <a:t>mi táctica es </a:t>
            </a:r>
            <a:br>
              <a:rPr lang="es-ES" sz="1600" i="1" dirty="0" smtClean="0"/>
            </a:br>
            <a:r>
              <a:rPr lang="es-ES" sz="1600" i="1" dirty="0" smtClean="0"/>
              <a:t>quedarme en tu recuerdo </a:t>
            </a:r>
            <a:br>
              <a:rPr lang="es-ES" sz="1600" i="1" dirty="0" smtClean="0"/>
            </a:br>
            <a:r>
              <a:rPr lang="es-ES" sz="1600" i="1" dirty="0" smtClean="0"/>
              <a:t>no sé cómo ni sé con qué pretexto </a:t>
            </a:r>
            <a:br>
              <a:rPr lang="es-ES" sz="1600" i="1" dirty="0" smtClean="0"/>
            </a:br>
            <a:r>
              <a:rPr lang="es-ES" sz="1600" i="1" dirty="0" smtClean="0"/>
              <a:t>pero quedarme en Ti</a:t>
            </a:r>
            <a:br>
              <a:rPr lang="es-ES" sz="1600" i="1" dirty="0" smtClean="0"/>
            </a:br>
            <a:r>
              <a:rPr lang="es-ES" sz="1600" i="1" dirty="0" smtClean="0"/>
              <a:t/>
            </a:r>
            <a:br>
              <a:rPr lang="es-ES" sz="1600" i="1" dirty="0" smtClean="0"/>
            </a:br>
            <a:r>
              <a:rPr lang="es-ES" sz="1600" i="1" dirty="0" smtClean="0"/>
              <a:t>mi táctica es </a:t>
            </a:r>
            <a:br>
              <a:rPr lang="es-ES" sz="1600" i="1" dirty="0" smtClean="0"/>
            </a:br>
            <a:r>
              <a:rPr lang="es-ES" sz="1600" i="1" dirty="0" smtClean="0"/>
              <a:t>ser franco </a:t>
            </a:r>
            <a:br>
              <a:rPr lang="es-ES" sz="1600" i="1" dirty="0" smtClean="0"/>
            </a:br>
            <a:r>
              <a:rPr lang="es-ES" sz="1600" i="1" dirty="0" smtClean="0"/>
              <a:t>y saber que eres franca </a:t>
            </a:r>
            <a:br>
              <a:rPr lang="es-ES" sz="1600" i="1" dirty="0" smtClean="0"/>
            </a:br>
            <a:r>
              <a:rPr lang="es-ES" sz="1600" i="1" dirty="0" smtClean="0"/>
              <a:t>y que no nos vendamos simulacros </a:t>
            </a:r>
            <a:br>
              <a:rPr lang="es-ES" sz="1600" i="1" dirty="0" smtClean="0"/>
            </a:br>
            <a:r>
              <a:rPr lang="es-ES" sz="1600" i="1" dirty="0" smtClean="0"/>
              <a:t>para que entre los dos no haya telón </a:t>
            </a:r>
            <a:br>
              <a:rPr lang="es-ES" sz="1600" i="1" dirty="0" smtClean="0"/>
            </a:br>
            <a:r>
              <a:rPr lang="es-ES" sz="1600" i="1" dirty="0" smtClean="0"/>
              <a:t>ni abismos </a:t>
            </a:r>
            <a:endParaRPr lang="es-ES" sz="1600" i="1" dirty="0"/>
          </a:p>
        </p:txBody>
      </p:sp>
      <p:sp>
        <p:nvSpPr>
          <p:cNvPr id="4" name="3 Rectángulo"/>
          <p:cNvSpPr/>
          <p:nvPr/>
        </p:nvSpPr>
        <p:spPr>
          <a:xfrm>
            <a:off x="4860032" y="1484784"/>
            <a:ext cx="32403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i="1" dirty="0" smtClean="0"/>
              <a:t>mi estrategia es </a:t>
            </a:r>
            <a:br>
              <a:rPr lang="es-ES" sz="1600" i="1" dirty="0" smtClean="0"/>
            </a:br>
            <a:r>
              <a:rPr lang="es-ES" sz="1600" i="1" dirty="0" smtClean="0"/>
              <a:t>en cambio </a:t>
            </a:r>
            <a:br>
              <a:rPr lang="es-ES" sz="1600" i="1" dirty="0" smtClean="0"/>
            </a:br>
            <a:r>
              <a:rPr lang="es-ES" sz="1600" i="1" dirty="0" smtClean="0"/>
              <a:t>más profunda y más simple </a:t>
            </a:r>
            <a:br>
              <a:rPr lang="es-ES" sz="1600" i="1" dirty="0" smtClean="0"/>
            </a:br>
            <a:r>
              <a:rPr lang="es-ES" sz="1600" i="1" dirty="0" smtClean="0"/>
              <a:t/>
            </a:r>
            <a:br>
              <a:rPr lang="es-ES" sz="1600" i="1" dirty="0" smtClean="0"/>
            </a:br>
            <a:r>
              <a:rPr lang="es-ES" sz="1600" i="1" dirty="0" smtClean="0"/>
              <a:t>mi estrategia es </a:t>
            </a:r>
            <a:br>
              <a:rPr lang="es-ES" sz="1600" i="1" dirty="0" smtClean="0"/>
            </a:br>
            <a:r>
              <a:rPr lang="es-ES" sz="1600" i="1" dirty="0" smtClean="0"/>
              <a:t>que un día cualquiera </a:t>
            </a:r>
            <a:br>
              <a:rPr lang="es-ES" sz="1600" i="1" dirty="0" smtClean="0"/>
            </a:br>
            <a:r>
              <a:rPr lang="es-ES" sz="1600" i="1" dirty="0" smtClean="0"/>
              <a:t>no sé cómo </a:t>
            </a:r>
          </a:p>
          <a:p>
            <a:r>
              <a:rPr lang="es-ES" sz="1600" i="1" dirty="0" smtClean="0"/>
              <a:t>ni sé con qué pretexto </a:t>
            </a:r>
            <a:br>
              <a:rPr lang="es-ES" sz="1600" i="1" dirty="0" smtClean="0"/>
            </a:br>
            <a:r>
              <a:rPr lang="es-ES" sz="1600" i="1" dirty="0" smtClean="0"/>
              <a:t>por fin Tú me necesites...</a:t>
            </a:r>
            <a:endParaRPr lang="es-E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l="30158" t="31466" r="30548" b="21625"/>
          <a:stretch>
            <a:fillRect/>
          </a:stretch>
        </p:blipFill>
        <p:spPr bwMode="auto">
          <a:xfrm>
            <a:off x="0" y="0"/>
            <a:ext cx="9144000" cy="6866242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000" dirty="0" smtClean="0"/>
              <a:t>Sistemas Activadores/Impulsores del </a:t>
            </a:r>
            <a:r>
              <a:rPr lang="es-GT" sz="2000" dirty="0" smtClean="0"/>
              <a:t>encéfalo (Protuberancia)</a:t>
            </a:r>
            <a:endParaRPr lang="es-ES" sz="2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556792"/>
            <a:ext cx="8640960" cy="530120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s-GT" sz="2000" i="1" u="sng" dirty="0" smtClean="0"/>
              <a:t>Sin las señales desde porciones inferiores del encéfalo hacia el cerebro éste no podría funcionar </a:t>
            </a:r>
            <a:r>
              <a:rPr lang="es-GT" sz="2000" i="1" dirty="0" smtClean="0"/>
              <a:t>(necesita activarse)</a:t>
            </a:r>
          </a:p>
          <a:p>
            <a:pPr algn="just">
              <a:buNone/>
            </a:pPr>
            <a:endParaRPr lang="es-GT" sz="2000" dirty="0" smtClean="0"/>
          </a:p>
          <a:p>
            <a:pPr algn="just">
              <a:buNone/>
            </a:pPr>
            <a:r>
              <a:rPr lang="es-ES" sz="1500" dirty="0" smtClean="0"/>
              <a:t>Las </a:t>
            </a:r>
            <a:r>
              <a:rPr lang="es-ES" sz="1500" dirty="0" smtClean="0"/>
              <a:t>señales nerviosas del tronco del encéfalo activan el componente cerebral del encéfalo por dos </a:t>
            </a:r>
            <a:r>
              <a:rPr lang="es-ES" sz="1500" dirty="0" smtClean="0"/>
              <a:t>vías:</a:t>
            </a:r>
          </a:p>
          <a:p>
            <a:pPr algn="just">
              <a:buNone/>
            </a:pPr>
            <a:endParaRPr lang="es-ES" sz="2000" dirty="0" smtClean="0"/>
          </a:p>
          <a:p>
            <a:pPr marL="576072" indent="-457200" algn="just">
              <a:buFont typeface="+mj-lt"/>
              <a:buAutoNum type="arabicPeriod"/>
            </a:pPr>
            <a:r>
              <a:rPr lang="es-ES" sz="2000" b="1" i="1" u="sng" dirty="0" smtClean="0"/>
              <a:t>Estimulación </a:t>
            </a:r>
            <a:r>
              <a:rPr lang="es-ES" sz="2000" b="1" i="1" u="sng" dirty="0" smtClean="0"/>
              <a:t>directa</a:t>
            </a:r>
            <a:r>
              <a:rPr lang="es-ES" sz="2000" b="1" i="1" dirty="0" smtClean="0"/>
              <a:t> </a:t>
            </a:r>
            <a:r>
              <a:rPr lang="es-ES" sz="2000" b="1" i="1" dirty="0" smtClean="0"/>
              <a:t> </a:t>
            </a:r>
            <a:r>
              <a:rPr lang="es-ES" sz="1800" i="1" dirty="0" smtClean="0"/>
              <a:t>de </a:t>
            </a:r>
            <a:r>
              <a:rPr lang="es-ES" sz="1800" i="1" dirty="0" smtClean="0"/>
              <a:t>un nivel de actividad neuronal </a:t>
            </a:r>
            <a:r>
              <a:rPr lang="es-ES" sz="1800" i="1" dirty="0" smtClean="0"/>
              <a:t>de fondo </a:t>
            </a:r>
            <a:r>
              <a:rPr lang="es-ES" sz="1800" i="1" dirty="0" smtClean="0"/>
              <a:t>en </a:t>
            </a:r>
            <a:r>
              <a:rPr lang="es-ES" sz="1800" i="1" dirty="0" smtClean="0"/>
              <a:t>el </a:t>
            </a:r>
            <a:r>
              <a:rPr lang="es-ES" sz="1800" i="1" dirty="0" smtClean="0"/>
              <a:t>cerebro </a:t>
            </a:r>
            <a:endParaRPr lang="es-ES" sz="1800" i="1" dirty="0" smtClean="0"/>
          </a:p>
          <a:p>
            <a:pPr marL="576072" indent="-457200" algn="just">
              <a:buNone/>
            </a:pPr>
            <a:r>
              <a:rPr lang="es-ES" sz="1800" i="1" dirty="0" smtClean="0"/>
              <a:t> </a:t>
            </a:r>
            <a:r>
              <a:rPr lang="es-ES" sz="1800" i="1" dirty="0" smtClean="0"/>
              <a:t>                                                 - </a:t>
            </a:r>
            <a:r>
              <a:rPr lang="es-ES" sz="1800" dirty="0" smtClean="0"/>
              <a:t>Instantáneas (corta duración)</a:t>
            </a:r>
            <a:r>
              <a:rPr lang="es-ES" sz="1800" i="1" dirty="0" smtClean="0"/>
              <a:t>-</a:t>
            </a:r>
          </a:p>
          <a:p>
            <a:pPr marL="576072" indent="-457200" algn="just">
              <a:buNone/>
            </a:pPr>
            <a:endParaRPr lang="es-ES" sz="2000" i="1" dirty="0" smtClean="0"/>
          </a:p>
          <a:p>
            <a:pPr marL="576072" indent="-457200" algn="just">
              <a:buFont typeface="+mj-lt"/>
              <a:buAutoNum type="arabicPeriod" startAt="2"/>
            </a:pPr>
            <a:r>
              <a:rPr lang="es-ES" sz="2000" b="1" i="1" u="sng" dirty="0" smtClean="0"/>
              <a:t>Sistemas </a:t>
            </a:r>
            <a:r>
              <a:rPr lang="es-ES" sz="2000" b="1" i="1" u="sng" dirty="0" err="1" smtClean="0"/>
              <a:t>Neurohormonales</a:t>
            </a:r>
            <a:r>
              <a:rPr lang="es-ES" sz="2000" b="1" i="1" dirty="0" smtClean="0"/>
              <a:t>  </a:t>
            </a:r>
            <a:r>
              <a:rPr lang="es-ES" sz="1800" i="1" dirty="0" smtClean="0"/>
              <a:t>liberan neurotransmisores</a:t>
            </a:r>
            <a:r>
              <a:rPr lang="es-ES" sz="1800" i="1" dirty="0" smtClean="0"/>
              <a:t>. </a:t>
            </a:r>
            <a:r>
              <a:rPr lang="es-ES" sz="1800" i="1" dirty="0" smtClean="0"/>
              <a:t>(facilitadores o inhibidores) </a:t>
            </a:r>
          </a:p>
          <a:p>
            <a:pPr marL="576072" indent="-457200" algn="just">
              <a:buNone/>
            </a:pPr>
            <a:r>
              <a:rPr lang="es-ES" sz="1800" i="1" dirty="0" smtClean="0"/>
              <a:t> </a:t>
            </a:r>
            <a:r>
              <a:rPr lang="es-ES" sz="1800" i="1" dirty="0" smtClean="0"/>
              <a:t>                                  – Largos períodos de control- (minutos y hasta horas) -</a:t>
            </a:r>
            <a:endParaRPr lang="es-ES" sz="18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5229200"/>
            <a:ext cx="8229600" cy="1252728"/>
          </a:xfrm>
        </p:spPr>
        <p:txBody>
          <a:bodyPr>
            <a:normAutofit/>
          </a:bodyPr>
          <a:lstStyle/>
          <a:p>
            <a:pPr algn="r"/>
            <a:r>
              <a:rPr lang="es-GT" sz="2800" i="1" dirty="0" smtClean="0"/>
              <a:t>Estimulación Directa…</a:t>
            </a:r>
            <a:endParaRPr lang="es-ES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400" dirty="0" smtClean="0"/>
              <a:t>Control del cerebro por señales EXCITADORAS continuas del tronco encefálico (Protuberancia)</a:t>
            </a:r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556792"/>
            <a:ext cx="8568952" cy="5112567"/>
          </a:xfrm>
        </p:spPr>
        <p:txBody>
          <a:bodyPr>
            <a:normAutofit fontScale="47500" lnSpcReduction="20000"/>
          </a:bodyPr>
          <a:lstStyle/>
          <a:p>
            <a:pPr algn="just"/>
            <a:endParaRPr lang="es-ES" b="1" u="sng" dirty="0" smtClean="0"/>
          </a:p>
          <a:p>
            <a:pPr algn="just">
              <a:buNone/>
            </a:pPr>
            <a:r>
              <a:rPr lang="es-GT" b="1" u="sng" dirty="0" smtClean="0"/>
              <a:t>Área Reticular EXCITADORA del Tronco, </a:t>
            </a:r>
            <a:r>
              <a:rPr lang="es-GT" b="1" dirty="0" smtClean="0"/>
              <a:t> ARE</a:t>
            </a:r>
            <a:endParaRPr lang="es-ES" b="1" dirty="0" smtClean="0"/>
          </a:p>
          <a:p>
            <a:pPr algn="just"/>
            <a:endParaRPr lang="es-ES" dirty="0" smtClean="0"/>
          </a:p>
          <a:p>
            <a:pPr algn="just"/>
            <a:r>
              <a:rPr lang="es-ES" dirty="0" smtClean="0"/>
              <a:t>El impulsor central del encéfalo es una zona excitadora </a:t>
            </a:r>
            <a:r>
              <a:rPr lang="es-ES" dirty="0" smtClean="0"/>
              <a:t>situada en </a:t>
            </a:r>
            <a:r>
              <a:rPr lang="es-ES" dirty="0" smtClean="0"/>
              <a:t> la </a:t>
            </a:r>
            <a:r>
              <a:rPr lang="es-ES" dirty="0" smtClean="0"/>
              <a:t>protuberancia y el </a:t>
            </a:r>
            <a:r>
              <a:rPr lang="es-ES" dirty="0" smtClean="0"/>
              <a:t>mesencéfalo: se </a:t>
            </a:r>
            <a:r>
              <a:rPr lang="es-ES" dirty="0" smtClean="0"/>
              <a:t>denomina </a:t>
            </a:r>
            <a:r>
              <a:rPr lang="es-ES" dirty="0" smtClean="0"/>
              <a:t>Área </a:t>
            </a:r>
            <a:r>
              <a:rPr lang="es-ES" dirty="0" smtClean="0"/>
              <a:t>facilitadora </a:t>
            </a:r>
            <a:r>
              <a:rPr lang="es-ES" dirty="0" err="1" smtClean="0"/>
              <a:t>bulborreticular</a:t>
            </a:r>
            <a:endParaRPr lang="es-ES" dirty="0" smtClean="0"/>
          </a:p>
          <a:p>
            <a:pPr algn="just">
              <a:buNone/>
            </a:pPr>
            <a:r>
              <a:rPr lang="es-ES" dirty="0" smtClean="0"/>
              <a:t> </a:t>
            </a:r>
            <a:endParaRPr lang="es-ES" dirty="0" smtClean="0"/>
          </a:p>
          <a:p>
            <a:pPr algn="just"/>
            <a:r>
              <a:rPr lang="es-ES" dirty="0" smtClean="0"/>
              <a:t>Descendente: hacia la medula espinal para mantener: el tono muscular </a:t>
            </a:r>
            <a:r>
              <a:rPr lang="es-ES" dirty="0" err="1" smtClean="0"/>
              <a:t>antigravitatorio</a:t>
            </a:r>
            <a:r>
              <a:rPr lang="es-ES" dirty="0" smtClean="0"/>
              <a:t> y controlar los niveles de actividad de los reflejos medulares. </a:t>
            </a:r>
          </a:p>
          <a:p>
            <a:pPr algn="just"/>
            <a:r>
              <a:rPr lang="es-ES" dirty="0" smtClean="0"/>
              <a:t>Ascendente</a:t>
            </a:r>
            <a:r>
              <a:rPr lang="es-ES" dirty="0" smtClean="0"/>
              <a:t>: primero van al </a:t>
            </a:r>
            <a:r>
              <a:rPr lang="es-ES" dirty="0" smtClean="0"/>
              <a:t>tálamo; y excitan  </a:t>
            </a:r>
            <a:r>
              <a:rPr lang="es-ES" dirty="0" smtClean="0"/>
              <a:t>neuronas </a:t>
            </a:r>
            <a:r>
              <a:rPr lang="es-ES" dirty="0" smtClean="0"/>
              <a:t>que transmiten impulsos  </a:t>
            </a:r>
            <a:r>
              <a:rPr lang="es-ES" dirty="0" smtClean="0"/>
              <a:t>hacia toda la corteza </a:t>
            </a:r>
            <a:r>
              <a:rPr lang="es-ES" dirty="0" smtClean="0"/>
              <a:t> cerebral y otras regiones subcorticales. </a:t>
            </a:r>
          </a:p>
          <a:p>
            <a:pPr algn="just"/>
            <a:endParaRPr lang="es-ES" dirty="0" smtClean="0"/>
          </a:p>
          <a:p>
            <a:pPr algn="just"/>
            <a:r>
              <a:rPr lang="es-ES" dirty="0" smtClean="0"/>
              <a:t>Las señales que atraviesan al tálamo son de 2 tipos:</a:t>
            </a:r>
          </a:p>
          <a:p>
            <a:pPr algn="just">
              <a:buNone/>
            </a:pPr>
            <a:r>
              <a:rPr lang="es-ES" dirty="0" smtClean="0"/>
              <a:t>1) Grandes neuronas de conducción rápida que liberan acetilcolina, nacen en el área reticular del tronco y el impulso dura pocos milisegundos. </a:t>
            </a:r>
          </a:p>
          <a:p>
            <a:pPr algn="just">
              <a:buNone/>
            </a:pPr>
            <a:r>
              <a:rPr lang="es-GT" dirty="0" smtClean="0"/>
              <a:t>2)Pequeñas neuronas de conducción lenta  que llegan a los núcleos </a:t>
            </a:r>
            <a:r>
              <a:rPr lang="es-GT" dirty="0" err="1" smtClean="0"/>
              <a:t>intralaminares</a:t>
            </a:r>
            <a:r>
              <a:rPr lang="es-GT" dirty="0" smtClean="0"/>
              <a:t> y reticulares  en la superficie del tálamo para luego enviar señales a la corteza cerebral; duración desde muchos segundos hasta más de 1 minuto(estabilidad de señales a largo plazo). También nacen en el área reticular del tronco.</a:t>
            </a:r>
            <a:endParaRPr lang="es-ES" dirty="0" smtClean="0"/>
          </a:p>
          <a:p>
            <a:pPr algn="just">
              <a:buNone/>
            </a:pPr>
            <a:endParaRPr lang="es-GT" b="1" dirty="0" smtClean="0"/>
          </a:p>
          <a:p>
            <a:pPr algn="just">
              <a:buNone/>
            </a:pPr>
            <a:r>
              <a:rPr lang="es-GT" b="1" dirty="0" smtClean="0"/>
              <a:t>Activación del Área Reticular EXCITADORA por señales PERIFÉRICAS</a:t>
            </a:r>
          </a:p>
          <a:p>
            <a:pPr algn="just"/>
            <a:endParaRPr lang="es-ES" dirty="0" smtClean="0"/>
          </a:p>
          <a:p>
            <a:pPr algn="just"/>
            <a:r>
              <a:rPr lang="es-ES" dirty="0" smtClean="0"/>
              <a:t>Señales </a:t>
            </a:r>
            <a:r>
              <a:rPr lang="es-ES" dirty="0" smtClean="0"/>
              <a:t>sensitivas </a:t>
            </a:r>
            <a:r>
              <a:rPr lang="es-ES" dirty="0" smtClean="0"/>
              <a:t>son las encargadas de estimular al ARE, señales </a:t>
            </a:r>
            <a:r>
              <a:rPr lang="es-ES" dirty="0" smtClean="0"/>
              <a:t>dolorosas aumentan </a:t>
            </a:r>
            <a:r>
              <a:rPr lang="es-ES" dirty="0" smtClean="0"/>
              <a:t>mucho la </a:t>
            </a:r>
            <a:r>
              <a:rPr lang="es-ES" dirty="0" smtClean="0"/>
              <a:t>actividad </a:t>
            </a:r>
            <a:r>
              <a:rPr lang="es-ES" dirty="0" smtClean="0"/>
              <a:t> por lo que llaman mucho la atención del cerebro. ..</a:t>
            </a:r>
          </a:p>
          <a:p>
            <a:pPr algn="just">
              <a:buNone/>
            </a:pPr>
            <a:endParaRPr lang="es-ES" dirty="0" smtClean="0"/>
          </a:p>
          <a:p>
            <a:pPr algn="just"/>
            <a:r>
              <a:rPr lang="es-GT" dirty="0" smtClean="0"/>
              <a:t>Hay </a:t>
            </a:r>
            <a:r>
              <a:rPr lang="es-GT" b="1" i="1" u="sng" dirty="0" smtClean="0"/>
              <a:t>Retroalimentación POSITIVA </a:t>
            </a:r>
            <a:r>
              <a:rPr lang="es-GT" dirty="0" smtClean="0"/>
              <a:t>desde la corteza cerebral (Pensamiento o Proceso Motor) de regreso al ARE  que a su vez manda de regreso señales (más excitadoras)a la corteza cerebral… MANTIENE UNA MENTE DESPIERTA/ PARA REALIZAR LAS ACTIVIDADES QUE NECESITE!</a:t>
            </a:r>
            <a:endParaRPr lang="es-E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372200" y="0"/>
            <a:ext cx="2771800" cy="1252728"/>
          </a:xfrm>
        </p:spPr>
        <p:txBody>
          <a:bodyPr>
            <a:normAutofit/>
          </a:bodyPr>
          <a:lstStyle/>
          <a:p>
            <a:pPr algn="ctr"/>
            <a:r>
              <a:rPr lang="es-GT" sz="2000" dirty="0" smtClean="0"/>
              <a:t>Sistema Excitador-Activador del encéfalo</a:t>
            </a:r>
            <a:endParaRPr lang="es-ES" sz="2000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0"/>
            <a:ext cx="5832648" cy="666936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cxnSp>
        <p:nvCxnSpPr>
          <p:cNvPr id="6" name="5 Conector recto"/>
          <p:cNvCxnSpPr/>
          <p:nvPr/>
        </p:nvCxnSpPr>
        <p:spPr>
          <a:xfrm flipV="1">
            <a:off x="1547664" y="4509120"/>
            <a:ext cx="3888432" cy="72008"/>
          </a:xfrm>
          <a:prstGeom prst="line">
            <a:avLst/>
          </a:pr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 flipV="1">
            <a:off x="1691680" y="3789040"/>
            <a:ext cx="3888432" cy="72008"/>
          </a:xfrm>
          <a:prstGeom prst="line">
            <a:avLst/>
          </a:pr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CuadroTexto"/>
          <p:cNvSpPr txBox="1"/>
          <p:nvPr/>
        </p:nvSpPr>
        <p:spPr>
          <a:xfrm>
            <a:off x="6444208" y="3645024"/>
            <a:ext cx="2448272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GT" i="1" dirty="0" smtClean="0"/>
              <a:t>Estado de Coma </a:t>
            </a:r>
            <a:endParaRPr lang="es-ES" i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6372200" y="4581128"/>
            <a:ext cx="2771800" cy="923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GT" i="1" dirty="0" smtClean="0"/>
              <a:t>No entra en coma, conserva señales sensitivas faciales y orales</a:t>
            </a:r>
            <a:endParaRPr lang="es-ES" i="1" dirty="0"/>
          </a:p>
        </p:txBody>
      </p:sp>
      <p:cxnSp>
        <p:nvCxnSpPr>
          <p:cNvPr id="12" name="11 Conector recto de flecha"/>
          <p:cNvCxnSpPr>
            <a:stCxn id="9" idx="1"/>
          </p:cNvCxnSpPr>
          <p:nvPr/>
        </p:nvCxnSpPr>
        <p:spPr>
          <a:xfrm flipH="1" flipV="1">
            <a:off x="5652120" y="3789040"/>
            <a:ext cx="792088" cy="406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 de flecha"/>
          <p:cNvCxnSpPr/>
          <p:nvPr/>
        </p:nvCxnSpPr>
        <p:spPr>
          <a:xfrm flipH="1" flipV="1">
            <a:off x="5796136" y="4653136"/>
            <a:ext cx="576064" cy="21602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Elipse"/>
          <p:cNvSpPr/>
          <p:nvPr/>
        </p:nvSpPr>
        <p:spPr>
          <a:xfrm>
            <a:off x="4499992" y="4149080"/>
            <a:ext cx="1800200" cy="648072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16 CuadroTexto"/>
          <p:cNvSpPr txBox="1"/>
          <p:nvPr/>
        </p:nvSpPr>
        <p:spPr>
          <a:xfrm>
            <a:off x="6444208" y="1556792"/>
            <a:ext cx="2123728" cy="13849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GT" sz="1400" i="1" dirty="0" smtClean="0"/>
              <a:t>El Tálamo al tener circuitos con áreas específicas de la corteza cerebral puede influir en la memoria(recuerdos) y en el pensamiento</a:t>
            </a:r>
            <a:endParaRPr lang="es-ES" sz="1400" i="1" dirty="0"/>
          </a:p>
        </p:txBody>
      </p:sp>
      <p:cxnSp>
        <p:nvCxnSpPr>
          <p:cNvPr id="18" name="17 Conector recto de flecha"/>
          <p:cNvCxnSpPr>
            <a:stCxn id="17" idx="1"/>
          </p:cNvCxnSpPr>
          <p:nvPr/>
        </p:nvCxnSpPr>
        <p:spPr>
          <a:xfrm flipH="1" flipV="1">
            <a:off x="4499992" y="1988840"/>
            <a:ext cx="1944216" cy="2604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ódul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Módulo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ódul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636</TotalTime>
  <Words>2386</Words>
  <Application>Microsoft Office PowerPoint</Application>
  <PresentationFormat>Presentación en pantalla (4:3)</PresentationFormat>
  <Paragraphs>229</Paragraphs>
  <Slides>48</Slides>
  <Notes>0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48</vt:i4>
      </vt:variant>
    </vt:vector>
  </HeadingPairs>
  <TitlesOfParts>
    <vt:vector size="49" baseType="lpstr">
      <vt:lpstr>Módulo</vt:lpstr>
      <vt:lpstr>Mecanismos encefálicos del  comportamiento y motivación:  Sistema Límbico e Hipotálamo</vt:lpstr>
      <vt:lpstr>Introducción…</vt:lpstr>
      <vt:lpstr> </vt:lpstr>
      <vt:lpstr>Diapositiva 4</vt:lpstr>
      <vt:lpstr>Diapositiva 5</vt:lpstr>
      <vt:lpstr>Sistemas Activadores/Impulsores del encéfalo (Protuberancia)</vt:lpstr>
      <vt:lpstr>Estimulación Directa…</vt:lpstr>
      <vt:lpstr>Control del cerebro por señales EXCITADORAS continuas del tronco encefálico (Protuberancia)</vt:lpstr>
      <vt:lpstr>Sistema Excitador-Activador del encéfalo</vt:lpstr>
      <vt:lpstr>Área Reticular Inhibidora, ARI (Bulbo Raquídeo)</vt:lpstr>
      <vt:lpstr>Estimulación Neurohormonal…</vt:lpstr>
      <vt:lpstr>Control Neurohormonal de la Actividad Encefálica  </vt:lpstr>
      <vt:lpstr>Sistemas Neurohormonales en el Encéfalo Humano  </vt:lpstr>
      <vt:lpstr>Diapositiva 14</vt:lpstr>
      <vt:lpstr>Sistema Límbico…</vt:lpstr>
      <vt:lpstr>Sistema Límbico…</vt:lpstr>
      <vt:lpstr>Sistema Límbico…</vt:lpstr>
      <vt:lpstr>Diapositiva 18</vt:lpstr>
      <vt:lpstr>2 Vías de Comunicación entre el sistema límbico y el tronco del encéfalo…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Fisiología del Hipotálamo…</vt:lpstr>
      <vt:lpstr>Funciones Vegetativas y Endocrinas del Hipotálamo</vt:lpstr>
      <vt:lpstr>Fisiología del Hipotálamo…</vt:lpstr>
      <vt:lpstr>Fisiología del Hipotálamo…</vt:lpstr>
      <vt:lpstr>Diapositiva 31</vt:lpstr>
      <vt:lpstr>Diapositiva 32</vt:lpstr>
      <vt:lpstr>Diapositiva 33</vt:lpstr>
      <vt:lpstr>Funciones conductuales(emocionales) del Hipotálamo…</vt:lpstr>
      <vt:lpstr>Funciones de recompensa y castigo… Sistema Límbico!  </vt:lpstr>
      <vt:lpstr>Ira: asociación con los centros de castigo…</vt:lpstr>
      <vt:lpstr>Diapositiva 37</vt:lpstr>
      <vt:lpstr>FUNCIONES ESPECÍFICAS DE OTROS COMPONENTES DEL SISTEMA LÍMBICO</vt:lpstr>
      <vt:lpstr>Hipocampo…</vt:lpstr>
      <vt:lpstr>Diapositiva 40</vt:lpstr>
      <vt:lpstr>Funciones de la Amígdala…//  “Ventana” (lugar de la persona en el medio)</vt:lpstr>
      <vt:lpstr>Diapositiva 42</vt:lpstr>
      <vt:lpstr>Diapositiva 43</vt:lpstr>
      <vt:lpstr>Diapositiva 44</vt:lpstr>
      <vt:lpstr>Hagamos un trato…</vt:lpstr>
      <vt:lpstr>Diapositiva 46</vt:lpstr>
      <vt:lpstr>Gracias… </vt:lpstr>
      <vt:lpstr>Mi Táctica…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Johnnathan</dc:creator>
  <cp:lastModifiedBy>Johnnathan</cp:lastModifiedBy>
  <cp:revision>11</cp:revision>
  <dcterms:created xsi:type="dcterms:W3CDTF">2014-03-31T04:17:18Z</dcterms:created>
  <dcterms:modified xsi:type="dcterms:W3CDTF">2014-04-03T12:49:50Z</dcterms:modified>
</cp:coreProperties>
</file>